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70" r:id="rId5"/>
    <p:sldId id="260" r:id="rId6"/>
    <p:sldId id="272" r:id="rId7"/>
    <p:sldId id="261" r:id="rId8"/>
    <p:sldId id="273" r:id="rId9"/>
    <p:sldId id="271" r:id="rId10"/>
    <p:sldId id="262" r:id="rId11"/>
    <p:sldId id="263" r:id="rId12"/>
    <p:sldId id="264" r:id="rId13"/>
    <p:sldId id="275" r:id="rId14"/>
    <p:sldId id="276" r:id="rId15"/>
    <p:sldId id="278" r:id="rId16"/>
    <p:sldId id="265" r:id="rId17"/>
    <p:sldId id="266" r:id="rId18"/>
    <p:sldId id="277" r:id="rId19"/>
    <p:sldId id="267" r:id="rId20"/>
    <p:sldId id="279" r:id="rId21"/>
    <p:sldId id="281" r:id="rId22"/>
    <p:sldId id="268" r:id="rId23"/>
    <p:sldId id="269" r:id="rId24"/>
    <p:sldId id="274"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5" d="100"/>
          <a:sy n="75"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622CE7-FC52-452A-B343-57AE26974F1B}" type="datetimeFigureOut">
              <a:rPr lang="en-US" smtClean="0"/>
              <a:t>9/1/2015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71E360-FD42-4DAF-8C25-7C0B9B32B3A5}" type="slidenum">
              <a:rPr lang="en-US" smtClean="0"/>
              <a:t>‹#›</a:t>
            </a:fld>
            <a:endParaRPr lang="en-US"/>
          </a:p>
        </p:txBody>
      </p:sp>
    </p:spTree>
    <p:extLst>
      <p:ext uri="{BB962C8B-B14F-4D97-AF65-F5344CB8AC3E}">
        <p14:creationId xmlns:p14="http://schemas.microsoft.com/office/powerpoint/2010/main" val="20899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DEAN</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3</a:t>
            </a:fld>
            <a:endParaRPr lang="en-US"/>
          </a:p>
        </p:txBody>
      </p:sp>
    </p:spTree>
    <p:extLst>
      <p:ext uri="{BB962C8B-B14F-4D97-AF65-F5344CB8AC3E}">
        <p14:creationId xmlns:p14="http://schemas.microsoft.com/office/powerpoint/2010/main" val="395511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CHAMBERS</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12</a:t>
            </a:fld>
            <a:endParaRPr lang="en-US"/>
          </a:p>
        </p:txBody>
      </p:sp>
    </p:spTree>
    <p:extLst>
      <p:ext uri="{BB962C8B-B14F-4D97-AF65-F5344CB8AC3E}">
        <p14:creationId xmlns:p14="http://schemas.microsoft.com/office/powerpoint/2010/main" val="150836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from cluster policy, </a:t>
            </a:r>
            <a:r>
              <a:rPr lang="en-US" smtClean="0"/>
              <a:t>and conduct chart </a:t>
            </a:r>
            <a:endParaRPr lang="en-US"/>
          </a:p>
        </p:txBody>
      </p:sp>
      <p:sp>
        <p:nvSpPr>
          <p:cNvPr id="4" name="Slide Number Placeholder 3"/>
          <p:cNvSpPr>
            <a:spLocks noGrp="1"/>
          </p:cNvSpPr>
          <p:nvPr>
            <p:ph type="sldNum" sz="quarter" idx="10"/>
          </p:nvPr>
        </p:nvSpPr>
        <p:spPr/>
        <p:txBody>
          <a:bodyPr/>
          <a:lstStyle/>
          <a:p>
            <a:fld id="{2771E360-FD42-4DAF-8C25-7C0B9B32B3A5}" type="slidenum">
              <a:rPr lang="en-US" smtClean="0"/>
              <a:t>13</a:t>
            </a:fld>
            <a:endParaRPr lang="en-US"/>
          </a:p>
        </p:txBody>
      </p:sp>
    </p:spTree>
    <p:extLst>
      <p:ext uri="{BB962C8B-B14F-4D97-AF65-F5344CB8AC3E}">
        <p14:creationId xmlns:p14="http://schemas.microsoft.com/office/powerpoint/2010/main" val="163639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ASKEW</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17</a:t>
            </a:fld>
            <a:endParaRPr lang="en-US"/>
          </a:p>
        </p:txBody>
      </p:sp>
    </p:spTree>
    <p:extLst>
      <p:ext uri="{BB962C8B-B14F-4D97-AF65-F5344CB8AC3E}">
        <p14:creationId xmlns:p14="http://schemas.microsoft.com/office/powerpoint/2010/main" val="280746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CHAMBERS</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18</a:t>
            </a:fld>
            <a:endParaRPr lang="en-US"/>
          </a:p>
        </p:txBody>
      </p:sp>
    </p:spTree>
    <p:extLst>
      <p:ext uri="{BB962C8B-B14F-4D97-AF65-F5344CB8AC3E}">
        <p14:creationId xmlns:p14="http://schemas.microsoft.com/office/powerpoint/2010/main" val="144040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SATTERWHITE</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4</a:t>
            </a:fld>
            <a:endParaRPr lang="en-US"/>
          </a:p>
        </p:txBody>
      </p:sp>
    </p:spTree>
    <p:extLst>
      <p:ext uri="{BB962C8B-B14F-4D97-AF65-F5344CB8AC3E}">
        <p14:creationId xmlns:p14="http://schemas.microsoft.com/office/powerpoint/2010/main" val="329232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SATTERWHITE</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5</a:t>
            </a:fld>
            <a:endParaRPr lang="en-US"/>
          </a:p>
        </p:txBody>
      </p:sp>
    </p:spTree>
    <p:extLst>
      <p:ext uri="{BB962C8B-B14F-4D97-AF65-F5344CB8AC3E}">
        <p14:creationId xmlns:p14="http://schemas.microsoft.com/office/powerpoint/2010/main" val="419657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SATTERWHITE</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6</a:t>
            </a:fld>
            <a:endParaRPr lang="en-US"/>
          </a:p>
        </p:txBody>
      </p:sp>
    </p:spTree>
    <p:extLst>
      <p:ext uri="{BB962C8B-B14F-4D97-AF65-F5344CB8AC3E}">
        <p14:creationId xmlns:p14="http://schemas.microsoft.com/office/powerpoint/2010/main" val="392957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KRAFFT</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7</a:t>
            </a:fld>
            <a:endParaRPr lang="en-US"/>
          </a:p>
        </p:txBody>
      </p:sp>
    </p:spTree>
    <p:extLst>
      <p:ext uri="{BB962C8B-B14F-4D97-AF65-F5344CB8AC3E}">
        <p14:creationId xmlns:p14="http://schemas.microsoft.com/office/powerpoint/2010/main" val="121059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KRAFFT</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8</a:t>
            </a:fld>
            <a:endParaRPr lang="en-US"/>
          </a:p>
        </p:txBody>
      </p:sp>
    </p:spTree>
    <p:extLst>
      <p:ext uri="{BB962C8B-B14F-4D97-AF65-F5344CB8AC3E}">
        <p14:creationId xmlns:p14="http://schemas.microsoft.com/office/powerpoint/2010/main" val="424095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KRAFFT</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9</a:t>
            </a:fld>
            <a:endParaRPr lang="en-US"/>
          </a:p>
        </p:txBody>
      </p:sp>
    </p:spTree>
    <p:extLst>
      <p:ext uri="{BB962C8B-B14F-4D97-AF65-F5344CB8AC3E}">
        <p14:creationId xmlns:p14="http://schemas.microsoft.com/office/powerpoint/2010/main" val="58840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ASKEW</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10</a:t>
            </a:fld>
            <a:endParaRPr lang="en-US"/>
          </a:p>
        </p:txBody>
      </p:sp>
    </p:spTree>
    <p:extLst>
      <p:ext uri="{BB962C8B-B14F-4D97-AF65-F5344CB8AC3E}">
        <p14:creationId xmlns:p14="http://schemas.microsoft.com/office/powerpoint/2010/main" val="329805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CHAMBERS</a:t>
            </a:r>
            <a:endParaRPr lang="en-US" dirty="0"/>
          </a:p>
        </p:txBody>
      </p:sp>
      <p:sp>
        <p:nvSpPr>
          <p:cNvPr id="4" name="Slide Number Placeholder 3"/>
          <p:cNvSpPr>
            <a:spLocks noGrp="1"/>
          </p:cNvSpPr>
          <p:nvPr>
            <p:ph type="sldNum" sz="quarter" idx="10"/>
          </p:nvPr>
        </p:nvSpPr>
        <p:spPr/>
        <p:txBody>
          <a:bodyPr/>
          <a:lstStyle/>
          <a:p>
            <a:fld id="{2771E360-FD42-4DAF-8C25-7C0B9B32B3A5}" type="slidenum">
              <a:rPr lang="en-US" smtClean="0"/>
              <a:t>11</a:t>
            </a:fld>
            <a:endParaRPr lang="en-US"/>
          </a:p>
        </p:txBody>
      </p:sp>
    </p:spTree>
    <p:extLst>
      <p:ext uri="{BB962C8B-B14F-4D97-AF65-F5344CB8AC3E}">
        <p14:creationId xmlns:p14="http://schemas.microsoft.com/office/powerpoint/2010/main" val="2283496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G"/><Relationship Id="rId10" Type="http://schemas.openxmlformats.org/officeDocument/2006/relationships/image" Target="../media/image11.jpeg"/><Relationship Id="rId19" Type="http://schemas.openxmlformats.org/officeDocument/2006/relationships/image" Target="../media/image20.JP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oustonisd.org/Domain/4775" TargetMode="External"/><Relationship Id="rId2" Type="http://schemas.openxmlformats.org/officeDocument/2006/relationships/hyperlink" Target="http://www.purplepups.org/" TargetMode="Externa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3646" y="0"/>
            <a:ext cx="8825658" cy="2677648"/>
          </a:xfrm>
        </p:spPr>
        <p:txBody>
          <a:bodyPr/>
          <a:lstStyle/>
          <a:p>
            <a:r>
              <a:rPr lang="en-US" dirty="0" smtClean="0"/>
              <a:t>Welcome </a:t>
            </a:r>
            <a:r>
              <a:rPr lang="en-US" smtClean="0"/>
              <a:t>to Cluster 6M</a:t>
            </a:r>
            <a:endParaRPr lang="en-US" dirty="0"/>
          </a:p>
        </p:txBody>
      </p:sp>
      <p:sp>
        <p:nvSpPr>
          <p:cNvPr id="3" name="Subtitle 2"/>
          <p:cNvSpPr>
            <a:spLocks noGrp="1"/>
          </p:cNvSpPr>
          <p:nvPr>
            <p:ph type="subTitle" idx="1"/>
          </p:nvPr>
        </p:nvSpPr>
        <p:spPr>
          <a:xfrm>
            <a:off x="1154955" y="5345417"/>
            <a:ext cx="10474349" cy="1055384"/>
          </a:xfrm>
        </p:spPr>
        <p:txBody>
          <a:bodyPr>
            <a:normAutofit fontScale="77500" lnSpcReduction="20000"/>
          </a:bodyPr>
          <a:lstStyle/>
          <a:p>
            <a:pPr algn="r"/>
            <a:r>
              <a:rPr lang="en-US" sz="3800" dirty="0" smtClean="0"/>
              <a:t>Lanier Middle school </a:t>
            </a:r>
          </a:p>
          <a:p>
            <a:pPr algn="r"/>
            <a:r>
              <a:rPr lang="en-US" dirty="0"/>
              <a:t>AN INTERNATIONAL BACCALAUREATE WORLD </a:t>
            </a:r>
            <a:r>
              <a:rPr lang="en-US" dirty="0" smtClean="0"/>
              <a:t>School</a:t>
            </a:r>
            <a:endParaRPr lang="en-US" dirty="0"/>
          </a:p>
          <a:p>
            <a:r>
              <a:rPr lang="en-US" dirty="0" smtClean="0"/>
              <a:t> </a:t>
            </a:r>
            <a:endParaRPr lang="en-US" dirty="0"/>
          </a:p>
        </p:txBody>
      </p:sp>
      <p:pic>
        <p:nvPicPr>
          <p:cNvPr id="4" name="Picture 3"/>
          <p:cNvPicPr>
            <a:picLocks noChangeAspect="1"/>
          </p:cNvPicPr>
          <p:nvPr/>
        </p:nvPicPr>
        <p:blipFill>
          <a:blip r:embed="rId2"/>
          <a:stretch>
            <a:fillRect/>
          </a:stretch>
        </p:blipFill>
        <p:spPr>
          <a:xfrm>
            <a:off x="689241" y="599546"/>
            <a:ext cx="1909629" cy="2005110"/>
          </a:xfrm>
          <a:prstGeom prst="rect">
            <a:avLst/>
          </a:prstGeom>
        </p:spPr>
      </p:pic>
      <p:sp>
        <p:nvSpPr>
          <p:cNvPr id="5" name="TextBox 4"/>
          <p:cNvSpPr txBox="1"/>
          <p:nvPr/>
        </p:nvSpPr>
        <p:spPr>
          <a:xfrm>
            <a:off x="1154955" y="3061855"/>
            <a:ext cx="10302754" cy="2523768"/>
          </a:xfrm>
          <a:prstGeom prst="rect">
            <a:avLst/>
          </a:prstGeom>
          <a:noFill/>
        </p:spPr>
        <p:txBody>
          <a:bodyPr wrap="square" rtlCol="0">
            <a:spAutoFit/>
          </a:bodyPr>
          <a:lstStyle/>
          <a:p>
            <a:pPr algn="ctr"/>
            <a:r>
              <a:rPr lang="en-US" sz="2800" dirty="0" smtClean="0">
                <a:solidFill>
                  <a:schemeClr val="bg1"/>
                </a:solidFill>
              </a:rPr>
              <a:t>Mrs. Dean, Cluster </a:t>
            </a:r>
            <a:r>
              <a:rPr lang="en-US" sz="2800" dirty="0">
                <a:solidFill>
                  <a:schemeClr val="bg1"/>
                </a:solidFill>
              </a:rPr>
              <a:t>Leader/Individuals and Societies </a:t>
            </a:r>
          </a:p>
          <a:p>
            <a:pPr algn="ctr"/>
            <a:r>
              <a:rPr lang="en-US" sz="2800" dirty="0" smtClean="0">
                <a:solidFill>
                  <a:schemeClr val="bg1"/>
                </a:solidFill>
              </a:rPr>
              <a:t>Ms. Askew, Language and Literature</a:t>
            </a:r>
          </a:p>
          <a:p>
            <a:pPr algn="ctr"/>
            <a:r>
              <a:rPr lang="en-US" sz="2800" dirty="0" smtClean="0">
                <a:solidFill>
                  <a:schemeClr val="bg1"/>
                </a:solidFill>
              </a:rPr>
              <a:t>Ms. Chambers, Language and Literature    </a:t>
            </a:r>
          </a:p>
          <a:p>
            <a:pPr algn="ctr"/>
            <a:r>
              <a:rPr lang="en-US" sz="2800" dirty="0" smtClean="0">
                <a:solidFill>
                  <a:schemeClr val="bg1"/>
                </a:solidFill>
              </a:rPr>
              <a:t>Mrs. Krafft, Mathematics</a:t>
            </a:r>
          </a:p>
          <a:p>
            <a:pPr algn="ctr"/>
            <a:r>
              <a:rPr lang="en-US" sz="2800" dirty="0" smtClean="0">
                <a:solidFill>
                  <a:schemeClr val="bg1"/>
                </a:solidFill>
              </a:rPr>
              <a:t>Mr. Satterwhite, Science </a:t>
            </a:r>
          </a:p>
          <a:p>
            <a:endParaRPr lang="en-US" dirty="0">
              <a:solidFill>
                <a:schemeClr val="bg1"/>
              </a:solidFill>
            </a:endParaRPr>
          </a:p>
        </p:txBody>
      </p:sp>
    </p:spTree>
    <p:extLst>
      <p:ext uri="{BB962C8B-B14F-4D97-AF65-F5344CB8AC3E}">
        <p14:creationId xmlns:p14="http://schemas.microsoft.com/office/powerpoint/2010/main" val="680898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t>
            </a:r>
            <a:r>
              <a:rPr lang="en-US" dirty="0" smtClean="0"/>
              <a:t>Honesty </a:t>
            </a:r>
            <a:r>
              <a:rPr lang="en-US" dirty="0"/>
              <a:t>Policy</a:t>
            </a:r>
          </a:p>
        </p:txBody>
      </p:sp>
      <p:sp>
        <p:nvSpPr>
          <p:cNvPr id="3" name="Content Placeholder 2"/>
          <p:cNvSpPr>
            <a:spLocks noGrp="1"/>
          </p:cNvSpPr>
          <p:nvPr>
            <p:ph idx="1"/>
          </p:nvPr>
        </p:nvSpPr>
        <p:spPr>
          <a:xfrm>
            <a:off x="775855" y="2327565"/>
            <a:ext cx="10737272" cy="3934690"/>
          </a:xfrm>
        </p:spPr>
        <p:txBody>
          <a:bodyPr>
            <a:normAutofit fontScale="92500" lnSpcReduction="20000"/>
          </a:bodyPr>
          <a:lstStyle/>
          <a:p>
            <a:r>
              <a:rPr lang="en-US" sz="2300" dirty="0">
                <a:latin typeface="Century Gothic" pitchFamily="34" charset="0"/>
              </a:rPr>
              <a:t>Lanier Middle School has a long history of high academic achievement.  Lanier</a:t>
            </a:r>
            <a:r>
              <a:rPr lang="ja-JP" altLang="en-US" sz="2300" dirty="0">
                <a:latin typeface="Century Gothic" pitchFamily="34" charset="0"/>
              </a:rPr>
              <a:t>’</a:t>
            </a:r>
            <a:r>
              <a:rPr lang="en-US" altLang="ja-JP" sz="2300" dirty="0">
                <a:latin typeface="Century Gothic" pitchFamily="34" charset="0"/>
              </a:rPr>
              <a:t>s long-standing motto, </a:t>
            </a:r>
            <a:r>
              <a:rPr lang="ja-JP" altLang="en-US" sz="2300" dirty="0">
                <a:latin typeface="Century Gothic" pitchFamily="34" charset="0"/>
              </a:rPr>
              <a:t>“</a:t>
            </a:r>
            <a:r>
              <a:rPr lang="en-US" altLang="ja-JP" sz="2300" dirty="0">
                <a:latin typeface="Century Gothic" pitchFamily="34" charset="0"/>
              </a:rPr>
              <a:t>Achievement with Honor</a:t>
            </a:r>
            <a:r>
              <a:rPr lang="ja-JP" altLang="en-US" sz="2300" dirty="0">
                <a:latin typeface="Century Gothic" pitchFamily="34" charset="0"/>
              </a:rPr>
              <a:t>”</a:t>
            </a:r>
            <a:r>
              <a:rPr lang="en-US" altLang="ja-JP" sz="2300" dirty="0">
                <a:latin typeface="Century Gothic" pitchFamily="34" charset="0"/>
              </a:rPr>
              <a:t>, exemplifies the high academic standards and virtues that are so closely intertwined in a place of learning.  </a:t>
            </a:r>
            <a:endParaRPr lang="en-US" altLang="ja-JP" sz="2300" dirty="0"/>
          </a:p>
          <a:p>
            <a:pPr eaLnBrk="0" hangingPunct="0"/>
            <a:r>
              <a:rPr lang="en-US" sz="2300" dirty="0">
                <a:latin typeface="Century Gothic" pitchFamily="34" charset="0"/>
              </a:rPr>
              <a:t>Academic dishonesty is defined in </a:t>
            </a:r>
            <a:r>
              <a:rPr lang="en-US" sz="2300" i="1" dirty="0">
                <a:latin typeface="Century Gothic" pitchFamily="34" charset="0"/>
              </a:rPr>
              <a:t>The Code of Student Conduct</a:t>
            </a:r>
            <a:r>
              <a:rPr lang="en-US" sz="2300" dirty="0">
                <a:latin typeface="Century Gothic" pitchFamily="34" charset="0"/>
              </a:rPr>
              <a:t> as, </a:t>
            </a:r>
            <a:r>
              <a:rPr lang="ja-JP" altLang="en-US" sz="2300" dirty="0">
                <a:latin typeface="Century Gothic" pitchFamily="34" charset="0"/>
              </a:rPr>
              <a:t>“</a:t>
            </a:r>
            <a:r>
              <a:rPr lang="en-US" altLang="ja-JP" sz="2300" dirty="0">
                <a:latin typeface="Century Gothic" pitchFamily="34" charset="0"/>
              </a:rPr>
              <a:t>cheating, plagiarism, or copying the work of students.</a:t>
            </a:r>
            <a:r>
              <a:rPr lang="ja-JP" altLang="en-US" sz="2300" dirty="0">
                <a:latin typeface="Century Gothic" pitchFamily="34" charset="0"/>
              </a:rPr>
              <a:t>”</a:t>
            </a:r>
            <a:r>
              <a:rPr lang="en-US" altLang="ja-JP" sz="2300" dirty="0">
                <a:latin typeface="Century Gothic" pitchFamily="34" charset="0"/>
              </a:rPr>
              <a:t>  In the event a student takes part in one or more acts of academic dishonesty he/she will incur consequences as follows</a:t>
            </a:r>
            <a:r>
              <a:rPr lang="en-US" altLang="ja-JP" sz="2300" dirty="0" smtClean="0">
                <a:latin typeface="Century Gothic" pitchFamily="34" charset="0"/>
              </a:rPr>
              <a:t>:</a:t>
            </a:r>
            <a:endParaRPr lang="en-US" sz="2300" dirty="0"/>
          </a:p>
          <a:p>
            <a:pPr lvl="1" eaLnBrk="0" hangingPunct="0">
              <a:buFont typeface="Symbol" pitchFamily="18" charset="2"/>
              <a:buChar char=""/>
            </a:pPr>
            <a:r>
              <a:rPr lang="en-US" sz="2000" dirty="0">
                <a:latin typeface="Century Gothic" pitchFamily="34" charset="0"/>
              </a:rPr>
              <a:t>1</a:t>
            </a:r>
            <a:r>
              <a:rPr lang="en-US" sz="2000" baseline="30000" dirty="0">
                <a:latin typeface="Century Gothic" pitchFamily="34" charset="0"/>
              </a:rPr>
              <a:t>st</a:t>
            </a:r>
            <a:r>
              <a:rPr lang="en-US" sz="2000" dirty="0">
                <a:latin typeface="Century Gothic" pitchFamily="34" charset="0"/>
              </a:rPr>
              <a:t> Offense: Zero (0) on academic work, parent </a:t>
            </a:r>
            <a:r>
              <a:rPr lang="en-US" sz="2000" dirty="0" smtClean="0">
                <a:latin typeface="Century Gothic" pitchFamily="34" charset="0"/>
              </a:rPr>
              <a:t>contact</a:t>
            </a:r>
            <a:endParaRPr lang="en-US" sz="2000" dirty="0"/>
          </a:p>
          <a:p>
            <a:pPr lvl="1" eaLnBrk="0" hangingPunct="0">
              <a:buFont typeface="Symbol" pitchFamily="18" charset="2"/>
              <a:buChar char=""/>
            </a:pPr>
            <a:r>
              <a:rPr lang="en-US" sz="2000" dirty="0">
                <a:latin typeface="Century Gothic" pitchFamily="34" charset="0"/>
              </a:rPr>
              <a:t>2</a:t>
            </a:r>
            <a:r>
              <a:rPr lang="en-US" sz="2000" baseline="30000" dirty="0">
                <a:latin typeface="Century Gothic" pitchFamily="34" charset="0"/>
              </a:rPr>
              <a:t>nd</a:t>
            </a:r>
            <a:r>
              <a:rPr lang="en-US" sz="2000" dirty="0">
                <a:latin typeface="Century Gothic" pitchFamily="34" charset="0"/>
              </a:rPr>
              <a:t> Offense:  Zero (0) on academic work, parent conference; In-school suspension (ISSC); Growth plan for Vanguard/GT </a:t>
            </a:r>
            <a:r>
              <a:rPr lang="en-US" sz="2000" dirty="0" smtClean="0">
                <a:latin typeface="Century Gothic" pitchFamily="34" charset="0"/>
              </a:rPr>
              <a:t>students</a:t>
            </a:r>
            <a:endParaRPr lang="en-US" sz="2000" dirty="0"/>
          </a:p>
          <a:p>
            <a:pPr lvl="1" eaLnBrk="0" hangingPunct="0">
              <a:buFont typeface="Symbol" pitchFamily="18" charset="2"/>
              <a:buChar char=""/>
            </a:pPr>
            <a:r>
              <a:rPr lang="en-US" sz="2000" dirty="0">
                <a:latin typeface="Century Gothic" pitchFamily="34" charset="0"/>
              </a:rPr>
              <a:t>3</a:t>
            </a:r>
            <a:r>
              <a:rPr lang="en-US" sz="2000" baseline="30000" dirty="0">
                <a:latin typeface="Century Gothic" pitchFamily="34" charset="0"/>
              </a:rPr>
              <a:t>rd</a:t>
            </a:r>
            <a:r>
              <a:rPr lang="en-US" sz="2000" dirty="0">
                <a:latin typeface="Century Gothic" pitchFamily="34" charset="0"/>
              </a:rPr>
              <a:t> Offense: Zero (0) on academic work , parent conference; ISSC; possible exiting from Vanguard/GT program and/or exclusion from leadership program</a:t>
            </a:r>
            <a:endParaRPr lang="en-US" sz="2000" dirty="0"/>
          </a:p>
          <a:p>
            <a:endParaRPr lang="en-US" dirty="0"/>
          </a:p>
        </p:txBody>
      </p:sp>
      <p:pic>
        <p:nvPicPr>
          <p:cNvPr id="4" name="Picture 3"/>
          <p:cNvPicPr>
            <a:picLocks noChangeAspect="1"/>
          </p:cNvPicPr>
          <p:nvPr/>
        </p:nvPicPr>
        <p:blipFill>
          <a:blip r:embed="rId3"/>
          <a:stretch>
            <a:fillRect/>
          </a:stretch>
        </p:blipFill>
        <p:spPr>
          <a:xfrm>
            <a:off x="8264236" y="592859"/>
            <a:ext cx="1468582" cy="1468582"/>
          </a:xfrm>
          <a:prstGeom prst="rect">
            <a:avLst/>
          </a:prstGeom>
        </p:spPr>
      </p:pic>
    </p:spTree>
    <p:extLst>
      <p:ext uri="{BB962C8B-B14F-4D97-AF65-F5344CB8AC3E}">
        <p14:creationId xmlns:p14="http://schemas.microsoft.com/office/powerpoint/2010/main" val="300211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HUB </a:t>
            </a:r>
            <a:endParaRPr lang="en-US" dirty="0"/>
          </a:p>
        </p:txBody>
      </p:sp>
      <p:pic>
        <p:nvPicPr>
          <p:cNvPr id="8" name="Picture 7"/>
          <p:cNvPicPr>
            <a:picLocks noChangeAspect="1"/>
          </p:cNvPicPr>
          <p:nvPr/>
        </p:nvPicPr>
        <p:blipFill>
          <a:blip r:embed="rId3"/>
          <a:stretch>
            <a:fillRect/>
          </a:stretch>
        </p:blipFill>
        <p:spPr>
          <a:xfrm>
            <a:off x="6625310" y="2603500"/>
            <a:ext cx="4871126" cy="3420152"/>
          </a:xfrm>
          <a:prstGeom prst="rect">
            <a:avLst/>
          </a:prstGeom>
        </p:spPr>
      </p:pic>
      <p:sp>
        <p:nvSpPr>
          <p:cNvPr id="9" name="Content Placeholder 8"/>
          <p:cNvSpPr>
            <a:spLocks noGrp="1"/>
          </p:cNvSpPr>
          <p:nvPr>
            <p:ph idx="1"/>
          </p:nvPr>
        </p:nvSpPr>
        <p:spPr>
          <a:xfrm>
            <a:off x="1052945" y="2230581"/>
            <a:ext cx="5320146" cy="4253346"/>
          </a:xfrm>
        </p:spPr>
        <p:txBody>
          <a:bodyPr>
            <a:noAutofit/>
          </a:bodyPr>
          <a:lstStyle/>
          <a:p>
            <a:r>
              <a:rPr lang="en-US" sz="2000" dirty="0" smtClean="0"/>
              <a:t>The HUB is an online </a:t>
            </a:r>
            <a:r>
              <a:rPr lang="en-US" sz="2000" dirty="0"/>
              <a:t>platform that </a:t>
            </a:r>
            <a:r>
              <a:rPr lang="en-US" sz="2000" dirty="0" smtClean="0"/>
              <a:t>is intended to become the </a:t>
            </a:r>
            <a:r>
              <a:rPr lang="en-US" sz="2000" dirty="0"/>
              <a:t>center of collaboration, personalization, curriculum, instruction, and communication for all HISD staff, students, and </a:t>
            </a:r>
            <a:r>
              <a:rPr lang="en-US" sz="2000" dirty="0" smtClean="0"/>
              <a:t>parents. </a:t>
            </a:r>
          </a:p>
          <a:p>
            <a:r>
              <a:rPr lang="en-US" sz="2000" dirty="0" smtClean="0"/>
              <a:t>Teacher can post assignments, class updates, quizzes, and much more for students to access at home.</a:t>
            </a:r>
          </a:p>
          <a:p>
            <a:r>
              <a:rPr lang="en-US" sz="2000" dirty="0" smtClean="0"/>
              <a:t>Students should check the HUB every night to make sure they are aware of assignments for each class.  </a:t>
            </a:r>
            <a:endParaRPr lang="en-US" sz="2000" dirty="0"/>
          </a:p>
        </p:txBody>
      </p:sp>
    </p:spTree>
    <p:extLst>
      <p:ext uri="{BB962C8B-B14F-4D97-AF65-F5344CB8AC3E}">
        <p14:creationId xmlns:p14="http://schemas.microsoft.com/office/powerpoint/2010/main" val="89693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BYOD Policies </a:t>
            </a:r>
            <a:endParaRPr lang="en-US" dirty="0"/>
          </a:p>
        </p:txBody>
      </p:sp>
      <p:sp>
        <p:nvSpPr>
          <p:cNvPr id="3" name="Content Placeholder 2"/>
          <p:cNvSpPr>
            <a:spLocks noGrp="1"/>
          </p:cNvSpPr>
          <p:nvPr>
            <p:ph idx="1"/>
          </p:nvPr>
        </p:nvSpPr>
        <p:spPr>
          <a:xfrm>
            <a:off x="609600" y="2369127"/>
            <a:ext cx="11333018" cy="4100945"/>
          </a:xfrm>
        </p:spPr>
        <p:txBody>
          <a:bodyPr>
            <a:normAutofit/>
          </a:bodyPr>
          <a:lstStyle/>
          <a:p>
            <a:r>
              <a:rPr lang="en-US" sz="2400" dirty="0" smtClean="0"/>
              <a:t>Students are allowed to use devices for teacher specified objective based activities, to read during study lab/lunch, and for translating purposes.  </a:t>
            </a:r>
            <a:endParaRPr lang="en-US" sz="2400" dirty="0"/>
          </a:p>
          <a:p>
            <a:r>
              <a:rPr lang="en-US" sz="2400" b="1" dirty="0"/>
              <a:t>Device security is the responsibility of the owner</a:t>
            </a:r>
            <a:r>
              <a:rPr lang="en-US" sz="2400" dirty="0"/>
              <a:t>.  </a:t>
            </a:r>
            <a:endParaRPr lang="en-US" sz="2400" dirty="0" smtClean="0"/>
          </a:p>
          <a:p>
            <a:r>
              <a:rPr lang="en-US" sz="2400" b="1" dirty="0" smtClean="0"/>
              <a:t>Inappropriate </a:t>
            </a:r>
            <a:r>
              <a:rPr lang="en-US" sz="2400" b="1" dirty="0"/>
              <a:t>use or use outside of a BYOD </a:t>
            </a:r>
            <a:r>
              <a:rPr lang="en-US" sz="2400" b="1" dirty="0" smtClean="0"/>
              <a:t>class/time </a:t>
            </a:r>
            <a:r>
              <a:rPr lang="en-US" sz="2400" b="1" dirty="0"/>
              <a:t>without permission may result in disciplinary </a:t>
            </a:r>
            <a:r>
              <a:rPr lang="en-US" sz="2400" b="1" dirty="0" smtClean="0"/>
              <a:t>action.  Any </a:t>
            </a:r>
            <a:r>
              <a:rPr lang="en-US" sz="2400" b="1" dirty="0"/>
              <a:t>device use outside of the documented curriculum goals of a given classroom is </a:t>
            </a:r>
            <a:r>
              <a:rPr lang="en-US" sz="2400" b="1" dirty="0" smtClean="0"/>
              <a:t>prohibited. </a:t>
            </a:r>
          </a:p>
          <a:p>
            <a:r>
              <a:rPr lang="en-US" sz="2400" dirty="0" smtClean="0"/>
              <a:t>No </a:t>
            </a:r>
            <a:r>
              <a:rPr lang="en-US" sz="2400" dirty="0"/>
              <a:t>student is REQUIRED to bring a digital device to class.</a:t>
            </a:r>
          </a:p>
          <a:p>
            <a:endParaRPr lang="en-US" dirty="0"/>
          </a:p>
        </p:txBody>
      </p:sp>
      <p:pic>
        <p:nvPicPr>
          <p:cNvPr id="4" name="Picture 3"/>
          <p:cNvPicPr>
            <a:picLocks noChangeAspect="1"/>
          </p:cNvPicPr>
          <p:nvPr/>
        </p:nvPicPr>
        <p:blipFill>
          <a:blip r:embed="rId3"/>
          <a:stretch>
            <a:fillRect/>
          </a:stretch>
        </p:blipFill>
        <p:spPr>
          <a:xfrm>
            <a:off x="7874975" y="342178"/>
            <a:ext cx="2041392" cy="1969943"/>
          </a:xfrm>
          <a:prstGeom prst="rect">
            <a:avLst/>
          </a:prstGeom>
        </p:spPr>
      </p:pic>
    </p:spTree>
    <p:extLst>
      <p:ext uri="{BB962C8B-B14F-4D97-AF65-F5344CB8AC3E}">
        <p14:creationId xmlns:p14="http://schemas.microsoft.com/office/powerpoint/2010/main" val="105488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Marks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	</a:t>
            </a:r>
            <a:r>
              <a:rPr lang="en-US" sz="2200" dirty="0" smtClean="0"/>
              <a:t>We </a:t>
            </a:r>
            <a:r>
              <a:rPr lang="en-US" sz="2200" dirty="0"/>
              <a:t>feel that responsibility is an important trait to nourish in our 6</a:t>
            </a:r>
            <a:r>
              <a:rPr lang="en-US" sz="2200" baseline="30000" dirty="0"/>
              <a:t>th</a:t>
            </a:r>
            <a:r>
              <a:rPr lang="en-US" sz="2200" dirty="0"/>
              <a:t> graders. In all classes students will be responsible for coming to class prepared, following proper format for completing work (heading, neat, quality, and following class procedures. Infractions will affect student conduct grades as follows:</a:t>
            </a:r>
          </a:p>
          <a:p>
            <a:r>
              <a:rPr lang="en-US" sz="2200" dirty="0"/>
              <a:t> </a:t>
            </a:r>
          </a:p>
          <a:p>
            <a:r>
              <a:rPr lang="en-US" sz="2200" dirty="0"/>
              <a:t>	        0-3 infractions/class = excellent responsibility/conduct</a:t>
            </a:r>
          </a:p>
          <a:p>
            <a:r>
              <a:rPr lang="en-US" sz="2200" dirty="0"/>
              <a:t>	        4-6 infractions/class = satisfactory responsibility/conduct</a:t>
            </a:r>
          </a:p>
          <a:p>
            <a:r>
              <a:rPr lang="en-US" sz="2200" dirty="0"/>
              <a:t>	         7+ infractions/class = poor responsibility/conduct</a:t>
            </a:r>
          </a:p>
          <a:p>
            <a:r>
              <a:rPr lang="en-US" sz="2200" dirty="0"/>
              <a:t> </a:t>
            </a:r>
          </a:p>
          <a:p>
            <a:r>
              <a:rPr lang="en-US" sz="2200" dirty="0"/>
              <a:t>Each infraction will be recorded in your child’s notebook, and we start at zero each nine week cycle. Parents will be notified if their child earns 6 responsibility marks; 7 responsibility marks will result in a half-hour detention before or after school.</a:t>
            </a:r>
          </a:p>
          <a:p>
            <a:r>
              <a:rPr lang="en-US" sz="2200" dirty="0"/>
              <a:t> </a:t>
            </a:r>
          </a:p>
          <a:p>
            <a:r>
              <a:rPr lang="en-US" sz="2200" dirty="0"/>
              <a:t>There will be incentives each nine weeks for any child with zero infractions. If your child has 0-3 infractions, you can assume he/she is very responsible in our classes. Please congratulate your child and reinforce the importance of responsibility and that it leads to great success in daily life.</a:t>
            </a:r>
          </a:p>
          <a:p>
            <a:endParaRPr lang="en-US" dirty="0"/>
          </a:p>
        </p:txBody>
      </p:sp>
    </p:spTree>
    <p:extLst>
      <p:ext uri="{BB962C8B-B14F-4D97-AF65-F5344CB8AC3E}">
        <p14:creationId xmlns:p14="http://schemas.microsoft.com/office/powerpoint/2010/main" val="38611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Planner Checks</a:t>
            </a:r>
            <a:endParaRPr lang="en-US" dirty="0"/>
          </a:p>
        </p:txBody>
      </p:sp>
      <p:sp>
        <p:nvSpPr>
          <p:cNvPr id="3" name="Content Placeholder 2"/>
          <p:cNvSpPr>
            <a:spLocks noGrp="1"/>
          </p:cNvSpPr>
          <p:nvPr>
            <p:ph idx="1"/>
          </p:nvPr>
        </p:nvSpPr>
        <p:spPr/>
        <p:txBody>
          <a:bodyPr/>
          <a:lstStyle/>
          <a:p>
            <a:r>
              <a:rPr lang="en-US" dirty="0" smtClean="0"/>
              <a:t>The planner is our most important tool for staying organized, so we it take it seriously awarding as a grade across all cluster courses.</a:t>
            </a:r>
          </a:p>
          <a:p>
            <a:r>
              <a:rPr lang="en-US" dirty="0" smtClean="0"/>
              <a:t>Happens periodically throughout the nine week cycle</a:t>
            </a:r>
          </a:p>
          <a:p>
            <a:r>
              <a:rPr lang="en-US" dirty="0" smtClean="0"/>
              <a:t>Planner checks are grades that cannot be made up. </a:t>
            </a:r>
          </a:p>
          <a:p>
            <a:endParaRPr lang="en-US" dirty="0" smtClean="0"/>
          </a:p>
        </p:txBody>
      </p:sp>
    </p:spTree>
    <p:extLst>
      <p:ext uri="{BB962C8B-B14F-4D97-AF65-F5344CB8AC3E}">
        <p14:creationId xmlns:p14="http://schemas.microsoft.com/office/powerpoint/2010/main" val="123653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Planner Check Rubric </a:t>
            </a:r>
            <a:endParaRPr lang="en-US" dirty="0"/>
          </a:p>
        </p:txBody>
      </p:sp>
      <p:graphicFrame>
        <p:nvGraphicFramePr>
          <p:cNvPr id="4" name="Content Placeholder 3"/>
          <p:cNvGraphicFramePr>
            <a:graphicFrameLocks noGrp="1"/>
          </p:cNvGraphicFramePr>
          <p:nvPr>
            <p:ph idx="1"/>
          </p:nvPr>
        </p:nvGraphicFramePr>
        <p:xfrm>
          <a:off x="1888649" y="2664649"/>
          <a:ext cx="7359015" cy="3294001"/>
        </p:xfrm>
        <a:graphic>
          <a:graphicData uri="http://schemas.openxmlformats.org/drawingml/2006/table">
            <a:tbl>
              <a:tblPr firstRow="1" firstCol="1" bandRow="1"/>
              <a:tblGrid>
                <a:gridCol w="1283970"/>
                <a:gridCol w="998855"/>
                <a:gridCol w="977265"/>
                <a:gridCol w="1028065"/>
                <a:gridCol w="1017905"/>
                <a:gridCol w="1017905"/>
                <a:gridCol w="1035050"/>
              </a:tblGrid>
              <a:tr h="10795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 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 points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80">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Boxes labeled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All boxes labeled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0-4 boxes missing labels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 boxes missing labels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9-12 boxes missing labels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13-16 boxes missing labels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 boxes missing labels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340">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Homework  accurately written in core classes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Homework written descriptively for ALL Core classes.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Homework written in all core classes, but too vague.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Missing 0-4 core class homework assignments.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Missing 5-8 core class homework assignments.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Missing 8-12 core class homework assignments.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Less than half the homework is written in core classes.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340">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All boxes filled with information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All boxes filled with relevant information.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0-4 empty boxes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 empty boxes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9-12 empty boxes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13-16 empty boxes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 empty boxes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80">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Neat/Complete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Easily read/ understood. Organized with no missing pages.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Legible handwriting. Organized. Few missing pages.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Organized but difficult to read handwriting and/or missing pages.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Difficult to read, unorganized and/or missing multiple pages.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Illegible hand writing and/or missing many pages.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Completely disorganized, impossible to read.  Missing pages.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868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sp>
        <p:nvSpPr>
          <p:cNvPr id="3" name="Content Placeholder 2"/>
          <p:cNvSpPr>
            <a:spLocks noGrp="1"/>
          </p:cNvSpPr>
          <p:nvPr>
            <p:ph idx="1"/>
          </p:nvPr>
        </p:nvSpPr>
        <p:spPr/>
        <p:txBody>
          <a:bodyPr/>
          <a:lstStyle/>
          <a:p>
            <a:r>
              <a:rPr lang="en-US" b="1" dirty="0" smtClean="0"/>
              <a:t>Newsletter-</a:t>
            </a:r>
            <a:r>
              <a:rPr lang="en-US" dirty="0" smtClean="0"/>
              <a:t> Please make sure that you have seen it for all my policies</a:t>
            </a:r>
          </a:p>
          <a:p>
            <a:r>
              <a:rPr lang="en-US" b="1" dirty="0" smtClean="0"/>
              <a:t>Math Notebooks- </a:t>
            </a:r>
            <a:r>
              <a:rPr lang="en-US" dirty="0" smtClean="0"/>
              <a:t>Students will write notes, vocabulary, classwork and more in this notebook that is standard across all math classes at Lanier</a:t>
            </a:r>
          </a:p>
          <a:p>
            <a:r>
              <a:rPr lang="en-US" b="1" dirty="0" smtClean="0"/>
              <a:t>Syllabus</a:t>
            </a:r>
            <a:r>
              <a:rPr lang="en-US" dirty="0" smtClean="0"/>
              <a:t>:  Math curriculum taught this year includes rational numbers, ratios, equations, geometry, statistics and financial literacy </a:t>
            </a:r>
          </a:p>
          <a:p>
            <a:r>
              <a:rPr lang="en-US" b="1" dirty="0" smtClean="0"/>
              <a:t>Assignments</a:t>
            </a:r>
            <a:r>
              <a:rPr lang="en-US" dirty="0" smtClean="0"/>
              <a:t>: Students will have math homework every night- so please be on the look out!</a:t>
            </a:r>
          </a:p>
          <a:p>
            <a:r>
              <a:rPr lang="en-US" b="1" dirty="0" smtClean="0"/>
              <a:t>Projects</a:t>
            </a:r>
            <a:r>
              <a:rPr lang="en-US" dirty="0" smtClean="0"/>
              <a:t>: Students will be completing a few projects throughout the year including one where they will create their own bakery! </a:t>
            </a:r>
          </a:p>
        </p:txBody>
      </p:sp>
      <p:pic>
        <p:nvPicPr>
          <p:cNvPr id="4" name="Picture 3"/>
          <p:cNvPicPr>
            <a:picLocks noChangeAspect="1"/>
          </p:cNvPicPr>
          <p:nvPr/>
        </p:nvPicPr>
        <p:blipFill>
          <a:blip r:embed="rId2"/>
          <a:stretch>
            <a:fillRect/>
          </a:stretch>
        </p:blipFill>
        <p:spPr>
          <a:xfrm flipH="1">
            <a:off x="9975405" y="4999512"/>
            <a:ext cx="1534836" cy="1275154"/>
          </a:xfrm>
          <a:prstGeom prst="rect">
            <a:avLst/>
          </a:prstGeom>
        </p:spPr>
      </p:pic>
    </p:spTree>
    <p:extLst>
      <p:ext uri="{BB962C8B-B14F-4D97-AF65-F5344CB8AC3E}">
        <p14:creationId xmlns:p14="http://schemas.microsoft.com/office/powerpoint/2010/main" val="3285916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LITERATURE </a:t>
            </a:r>
            <a:endParaRPr lang="en-US" dirty="0"/>
          </a:p>
        </p:txBody>
      </p:sp>
      <p:sp>
        <p:nvSpPr>
          <p:cNvPr id="3" name="Content Placeholder 2"/>
          <p:cNvSpPr>
            <a:spLocks noGrp="1"/>
          </p:cNvSpPr>
          <p:nvPr>
            <p:ph idx="1"/>
          </p:nvPr>
        </p:nvSpPr>
        <p:spPr/>
        <p:txBody>
          <a:bodyPr/>
          <a:lstStyle/>
          <a:p>
            <a:r>
              <a:rPr lang="en-US" b="1" dirty="0"/>
              <a:t>READING NOTEBOOK EXPECTATIONS</a:t>
            </a:r>
            <a:endParaRPr lang="en-US" dirty="0"/>
          </a:p>
          <a:p>
            <a:r>
              <a:rPr lang="en-US" b="1" dirty="0"/>
              <a:t> </a:t>
            </a:r>
            <a:endParaRPr lang="en-US" dirty="0"/>
          </a:p>
          <a:p>
            <a:r>
              <a:rPr lang="en-US" b="1" u="sng" dirty="0"/>
              <a:t>READING RESPONSES- </a:t>
            </a:r>
            <a:r>
              <a:rPr lang="en-US" dirty="0"/>
              <a:t>2 per week (at least)</a:t>
            </a:r>
          </a:p>
          <a:p>
            <a:r>
              <a:rPr lang="en-US" b="1" u="sng" dirty="0"/>
              <a:t>DELICIOUS WORDS- </a:t>
            </a:r>
            <a:r>
              <a:rPr lang="en-US" dirty="0"/>
              <a:t>3 per week</a:t>
            </a:r>
          </a:p>
          <a:p>
            <a:r>
              <a:rPr lang="en-US" b="1" u="sng" dirty="0"/>
              <a:t>NOTES- </a:t>
            </a:r>
            <a:r>
              <a:rPr lang="en-US" dirty="0"/>
              <a:t>must be complete</a:t>
            </a:r>
          </a:p>
          <a:p>
            <a:r>
              <a:rPr lang="en-US" b="1" u="sng" dirty="0"/>
              <a:t>LOG SHEETS- </a:t>
            </a:r>
            <a:r>
              <a:rPr lang="en-US" dirty="0"/>
              <a:t>parent signatures are required every weekend.</a:t>
            </a:r>
          </a:p>
          <a:p>
            <a:r>
              <a:rPr lang="en-US" b="1" u="sng" dirty="0"/>
              <a:t>POST-ITS- </a:t>
            </a:r>
            <a:r>
              <a:rPr lang="en-US" dirty="0"/>
              <a:t>3 idea post-its per week</a:t>
            </a:r>
          </a:p>
          <a:p>
            <a:r>
              <a:rPr lang="en-US" b="1" u="sng"/>
              <a:t>Writing entries- </a:t>
            </a:r>
            <a:r>
              <a:rPr lang="en-US"/>
              <a:t>2 per week (at least)</a:t>
            </a:r>
          </a:p>
          <a:p>
            <a:endParaRPr lang="en-US" dirty="0"/>
          </a:p>
        </p:txBody>
      </p:sp>
      <p:pic>
        <p:nvPicPr>
          <p:cNvPr id="4" name="Picture 3"/>
          <p:cNvPicPr>
            <a:picLocks noChangeAspect="1"/>
          </p:cNvPicPr>
          <p:nvPr/>
        </p:nvPicPr>
        <p:blipFill>
          <a:blip r:embed="rId3"/>
          <a:stretch>
            <a:fillRect/>
          </a:stretch>
        </p:blipFill>
        <p:spPr>
          <a:xfrm>
            <a:off x="9229445" y="4267200"/>
            <a:ext cx="2547351" cy="2230582"/>
          </a:xfrm>
          <a:prstGeom prst="rect">
            <a:avLst/>
          </a:prstGeom>
        </p:spPr>
      </p:pic>
    </p:spTree>
    <p:extLst>
      <p:ext uri="{BB962C8B-B14F-4D97-AF65-F5344CB8AC3E}">
        <p14:creationId xmlns:p14="http://schemas.microsoft.com/office/powerpoint/2010/main" val="3079743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384378"/>
              </p:ext>
            </p:extLst>
          </p:nvPr>
        </p:nvGraphicFramePr>
        <p:xfrm>
          <a:off x="2242043" y="2403918"/>
          <a:ext cx="6652227" cy="3815463"/>
        </p:xfrm>
        <a:graphic>
          <a:graphicData uri="http://schemas.openxmlformats.org/drawingml/2006/table">
            <a:tbl>
              <a:tblPr firstRow="1" firstCol="1" lastRow="1" lastCol="1" bandRow="1" bandCol="1">
                <a:tableStyleId>{5C22544A-7EE6-4342-B048-85BDC9FD1C3A}</a:tableStyleId>
              </a:tblPr>
              <a:tblGrid>
                <a:gridCol w="712283"/>
                <a:gridCol w="1217256"/>
                <a:gridCol w="1931757"/>
                <a:gridCol w="932897"/>
                <a:gridCol w="1858034"/>
              </a:tblGrid>
              <a:tr h="142346">
                <a:tc>
                  <a:txBody>
                    <a:bodyPr/>
                    <a:lstStyle/>
                    <a:p>
                      <a:pPr marL="0" marR="0" algn="ctr">
                        <a:lnSpc>
                          <a:spcPct val="107000"/>
                        </a:lnSpc>
                        <a:spcBef>
                          <a:spcPts val="0"/>
                        </a:spcBef>
                        <a:spcAft>
                          <a:spcPts val="0"/>
                        </a:spcAft>
                      </a:pPr>
                      <a:r>
                        <a:rPr lang="en-US" sz="900" dirty="0">
                          <a:effectLst/>
                        </a:rPr>
                        <a:t>Dates</a:t>
                      </a:r>
                      <a:endParaRPr lang="en-US" sz="1000" dirty="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gn="ctr">
                        <a:lnSpc>
                          <a:spcPct val="107000"/>
                        </a:lnSpc>
                        <a:spcBef>
                          <a:spcPts val="0"/>
                        </a:spcBef>
                        <a:spcAft>
                          <a:spcPts val="0"/>
                        </a:spcAft>
                      </a:pPr>
                      <a:r>
                        <a:rPr lang="en-US" sz="900">
                          <a:effectLst/>
                        </a:rPr>
                        <a:t>Reading Units</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gn="ctr">
                        <a:lnSpc>
                          <a:spcPct val="107000"/>
                        </a:lnSpc>
                        <a:spcBef>
                          <a:spcPts val="0"/>
                        </a:spcBef>
                        <a:spcAft>
                          <a:spcPts val="0"/>
                        </a:spcAft>
                      </a:pPr>
                      <a:r>
                        <a:rPr lang="en-US" sz="900">
                          <a:effectLst/>
                        </a:rPr>
                        <a:t>Inquiry Question</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gn="ctr">
                        <a:lnSpc>
                          <a:spcPct val="107000"/>
                        </a:lnSpc>
                        <a:spcBef>
                          <a:spcPts val="0"/>
                        </a:spcBef>
                        <a:spcAft>
                          <a:spcPts val="0"/>
                        </a:spcAft>
                      </a:pPr>
                      <a:r>
                        <a:rPr lang="en-US" sz="900">
                          <a:effectLst/>
                        </a:rPr>
                        <a:t>Writing</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gn="ctr">
                        <a:lnSpc>
                          <a:spcPct val="107000"/>
                        </a:lnSpc>
                        <a:spcBef>
                          <a:spcPts val="0"/>
                        </a:spcBef>
                        <a:spcAft>
                          <a:spcPts val="0"/>
                        </a:spcAft>
                      </a:pPr>
                      <a:r>
                        <a:rPr lang="en-US" sz="900">
                          <a:effectLst/>
                        </a:rPr>
                        <a:t>Inquiry Question</a:t>
                      </a:r>
                      <a:endParaRPr lang="en-US" sz="1000">
                        <a:effectLst/>
                        <a:latin typeface="Times New Roman" panose="02020603050405020304" pitchFamily="18" charset="0"/>
                        <a:ea typeface="Times New Roman" panose="02020603050405020304" pitchFamily="18" charset="0"/>
                      </a:endParaRPr>
                    </a:p>
                  </a:txBody>
                  <a:tcPr marL="59865" marR="59865" marT="0" marB="0"/>
                </a:tc>
              </a:tr>
              <a:tr h="427037">
                <a:tc>
                  <a:txBody>
                    <a:bodyPr/>
                    <a:lstStyle/>
                    <a:p>
                      <a:pPr marL="0" marR="0">
                        <a:lnSpc>
                          <a:spcPct val="107000"/>
                        </a:lnSpc>
                        <a:spcBef>
                          <a:spcPts val="0"/>
                        </a:spcBef>
                        <a:spcAft>
                          <a:spcPts val="0"/>
                        </a:spcAft>
                      </a:pPr>
                      <a:r>
                        <a:rPr lang="en-US" sz="900">
                          <a:effectLst/>
                        </a:rPr>
                        <a:t>August</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Launching the Workshop</a:t>
                      </a:r>
                      <a:endParaRPr lang="en-US" sz="1000">
                        <a:effectLst/>
                      </a:endParaRPr>
                    </a:p>
                    <a:p>
                      <a:pPr marL="0" marR="0">
                        <a:lnSpc>
                          <a:spcPct val="107000"/>
                        </a:lnSpc>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rPr>
                        <a:t>How can I become a better reader/writer while building a literacy community? </a:t>
                      </a:r>
                      <a:endParaRPr lang="en-US" sz="100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Launching the Workshop</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rPr>
                        <a:t>Why is it important to have structures in a classroom environment?</a:t>
                      </a:r>
                      <a:endParaRPr lang="en-US" sz="100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r h="427037">
                <a:tc>
                  <a:txBody>
                    <a:bodyPr/>
                    <a:lstStyle/>
                    <a:p>
                      <a:pPr marL="0" marR="0">
                        <a:lnSpc>
                          <a:spcPct val="107000"/>
                        </a:lnSpc>
                        <a:spcBef>
                          <a:spcPts val="0"/>
                        </a:spcBef>
                        <a:spcAft>
                          <a:spcPts val="0"/>
                        </a:spcAft>
                      </a:pPr>
                      <a:r>
                        <a:rPr lang="en-US" sz="900">
                          <a:effectLst/>
                        </a:rPr>
                        <a:t>Sept./Oct.</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Personal Narrative</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rPr>
                        <a:t>How do readers make connections to others?</a:t>
                      </a:r>
                      <a:endParaRPr lang="en-US" sz="100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Memoir</a:t>
                      </a:r>
                      <a:endParaRPr lang="en-US" sz="1000">
                        <a:effectLst/>
                      </a:endParaRPr>
                    </a:p>
                    <a:p>
                      <a:pPr marL="0" marR="0">
                        <a:lnSpc>
                          <a:spcPct val="107000"/>
                        </a:lnSpc>
                        <a:spcBef>
                          <a:spcPts val="0"/>
                        </a:spcBef>
                        <a:spcAft>
                          <a:spcPts val="0"/>
                        </a:spcAft>
                      </a:pPr>
                      <a:r>
                        <a:rPr lang="en-US" sz="900">
                          <a:effectLst/>
                        </a:rPr>
                        <a:t> </a:t>
                      </a:r>
                      <a:endParaRPr lang="en-US" sz="1000">
                        <a:effectLst/>
                      </a:endParaRPr>
                    </a:p>
                    <a:p>
                      <a:pPr marL="0" marR="0">
                        <a:lnSpc>
                          <a:spcPct val="107000"/>
                        </a:lnSpc>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rPr>
                        <a:t>How do we express the importance of a life-changing moment?</a:t>
                      </a:r>
                      <a:endParaRPr lang="en-US" sz="100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r h="569383">
                <a:tc>
                  <a:txBody>
                    <a:bodyPr/>
                    <a:lstStyle/>
                    <a:p>
                      <a:pPr marL="0" marR="0">
                        <a:lnSpc>
                          <a:spcPct val="107000"/>
                        </a:lnSpc>
                        <a:spcBef>
                          <a:spcPts val="0"/>
                        </a:spcBef>
                        <a:spcAft>
                          <a:spcPts val="0"/>
                        </a:spcAft>
                      </a:pPr>
                      <a:r>
                        <a:rPr lang="en-US" sz="900">
                          <a:effectLst/>
                        </a:rPr>
                        <a:t>Oct./Nov.</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Informational Non-Fiction</a:t>
                      </a:r>
                      <a:endParaRPr lang="en-US" sz="1000">
                        <a:effectLst/>
                      </a:endParaRPr>
                    </a:p>
                    <a:p>
                      <a:pPr marL="0" marR="0">
                        <a:lnSpc>
                          <a:spcPct val="107000"/>
                        </a:lnSpc>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rPr>
                        <a:t>How is communication enhanced through organizational patterns/structure?</a:t>
                      </a:r>
                      <a:endParaRPr lang="en-US" sz="100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Feature Articles</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rPr>
                        <a:t>How do organizational patterns affect communication?</a:t>
                      </a:r>
                      <a:endParaRPr lang="en-US" sz="100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r h="569383">
                <a:tc>
                  <a:txBody>
                    <a:bodyPr/>
                    <a:lstStyle/>
                    <a:p>
                      <a:pPr marL="0" marR="0">
                        <a:lnSpc>
                          <a:spcPct val="107000"/>
                        </a:lnSpc>
                        <a:spcBef>
                          <a:spcPts val="0"/>
                        </a:spcBef>
                        <a:spcAft>
                          <a:spcPts val="0"/>
                        </a:spcAft>
                      </a:pPr>
                      <a:r>
                        <a:rPr lang="en-US" sz="900">
                          <a:effectLst/>
                        </a:rPr>
                        <a:t>Dec./Jan.</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Fiction- Short Stories</a:t>
                      </a:r>
                      <a:endParaRPr lang="en-US" sz="1000">
                        <a:effectLst/>
                      </a:endParaRPr>
                    </a:p>
                    <a:p>
                      <a:pPr marL="0" marR="0">
                        <a:lnSpc>
                          <a:spcPct val="107000"/>
                        </a:lnSpc>
                        <a:spcBef>
                          <a:spcPts val="0"/>
                        </a:spcBef>
                        <a:spcAft>
                          <a:spcPts val="0"/>
                        </a:spcAft>
                      </a:pPr>
                      <a:r>
                        <a:rPr lang="en-US" sz="900">
                          <a:effectLst/>
                        </a:rPr>
                        <a:t>(Independent Reading lives)</a:t>
                      </a:r>
                      <a:endParaRPr lang="en-US" sz="1000">
                        <a:effectLst/>
                      </a:endParaRPr>
                    </a:p>
                    <a:p>
                      <a:pPr marL="0" marR="0">
                        <a:lnSpc>
                          <a:spcPct val="107000"/>
                        </a:lnSpc>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900" dirty="0" smtClean="0">
                          <a:effectLst/>
                        </a:rPr>
                        <a:t>TBD</a:t>
                      </a:r>
                      <a:endParaRPr lang="en-US" sz="1000" b="1" i="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Fiction</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r h="427037">
                <a:tc>
                  <a:txBody>
                    <a:bodyPr/>
                    <a:lstStyle/>
                    <a:p>
                      <a:pPr marL="0" marR="0">
                        <a:lnSpc>
                          <a:spcPct val="107000"/>
                        </a:lnSpc>
                        <a:spcBef>
                          <a:spcPts val="0"/>
                        </a:spcBef>
                        <a:spcAft>
                          <a:spcPts val="0"/>
                        </a:spcAft>
                      </a:pPr>
                      <a:r>
                        <a:rPr lang="en-US" sz="900">
                          <a:effectLst/>
                        </a:rPr>
                        <a:t>Feb./March</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Independent Fiction Cont.</a:t>
                      </a:r>
                      <a:endParaRPr lang="en-US" sz="1000">
                        <a:effectLst/>
                      </a:endParaRPr>
                    </a:p>
                    <a:p>
                      <a:pPr marL="0" marR="0">
                        <a:lnSpc>
                          <a:spcPct val="107000"/>
                        </a:lnSpc>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Persuasive Piece</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r h="427037">
                <a:tc>
                  <a:txBody>
                    <a:bodyPr/>
                    <a:lstStyle/>
                    <a:p>
                      <a:pPr marL="0" marR="0">
                        <a:lnSpc>
                          <a:spcPct val="107000"/>
                        </a:lnSpc>
                        <a:spcBef>
                          <a:spcPts val="0"/>
                        </a:spcBef>
                        <a:spcAft>
                          <a:spcPts val="0"/>
                        </a:spcAft>
                      </a:pPr>
                      <a:r>
                        <a:rPr lang="en-US" sz="900">
                          <a:effectLst/>
                        </a:rPr>
                        <a:t>April</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Notice and Note: Modeling the Masters</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Reading like Writers</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i="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r h="427037">
                <a:tc>
                  <a:txBody>
                    <a:bodyPr/>
                    <a:lstStyle/>
                    <a:p>
                      <a:pPr marL="0" marR="0">
                        <a:lnSpc>
                          <a:spcPct val="107000"/>
                        </a:lnSpc>
                        <a:spcBef>
                          <a:spcPts val="0"/>
                        </a:spcBef>
                        <a:spcAft>
                          <a:spcPts val="0"/>
                        </a:spcAft>
                      </a:pPr>
                      <a:r>
                        <a:rPr lang="en-US" sz="1000">
                          <a:effectLst/>
                        </a:rPr>
                        <a:t>May</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0" marR="0">
                        <a:lnSpc>
                          <a:spcPct val="107000"/>
                        </a:lnSpc>
                        <a:spcBef>
                          <a:spcPts val="0"/>
                        </a:spcBef>
                        <a:spcAft>
                          <a:spcPts val="0"/>
                        </a:spcAft>
                      </a:pPr>
                      <a:r>
                        <a:rPr lang="en-US" sz="900">
                          <a:effectLst/>
                        </a:rPr>
                        <a:t>Finding mentor Poets and Poems</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i="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c>
                  <a:txBody>
                    <a:bodyPr/>
                    <a:lstStyle/>
                    <a:p>
                      <a:pPr marL="0" marR="0">
                        <a:lnSpc>
                          <a:spcPct val="107000"/>
                        </a:lnSpc>
                        <a:spcBef>
                          <a:spcPts val="0"/>
                        </a:spcBef>
                        <a:spcAft>
                          <a:spcPts val="0"/>
                        </a:spcAft>
                      </a:pPr>
                      <a:r>
                        <a:rPr lang="en-US" sz="900">
                          <a:effectLst/>
                        </a:rPr>
                        <a:t>Creating Poetry</a:t>
                      </a:r>
                      <a:endParaRPr lang="en-US" sz="1000">
                        <a:effectLst/>
                      </a:endParaRPr>
                    </a:p>
                    <a:p>
                      <a:pPr marL="0" marR="0">
                        <a:lnSpc>
                          <a:spcPct val="107000"/>
                        </a:lnSpc>
                        <a:spcBef>
                          <a:spcPts val="0"/>
                        </a:spcBef>
                        <a:spcAft>
                          <a:spcPts val="0"/>
                        </a:spcAft>
                      </a:pPr>
                      <a:r>
                        <a:rPr lang="en-US" sz="900">
                          <a:effectLst/>
                        </a:rPr>
                        <a:t> </a:t>
                      </a:r>
                      <a:endParaRPr lang="en-US" sz="1000">
                        <a:effectLst/>
                      </a:endParaRPr>
                    </a:p>
                    <a:p>
                      <a:pPr marL="0" marR="0">
                        <a:lnSpc>
                          <a:spcPct val="107000"/>
                        </a:lnSpc>
                        <a:spcBef>
                          <a:spcPts val="0"/>
                        </a:spcBef>
                        <a:spcAft>
                          <a:spcPts val="0"/>
                        </a:spcAft>
                      </a:pPr>
                      <a:r>
                        <a:rPr lang="en-US" sz="900">
                          <a:effectLst/>
                        </a:rPr>
                        <a:t> </a:t>
                      </a:r>
                      <a:endParaRPr lang="en-US" sz="1000">
                        <a:effectLst/>
                        <a:latin typeface="Times New Roman" panose="02020603050405020304" pitchFamily="18" charset="0"/>
                        <a:ea typeface="Times New Roman" panose="02020603050405020304" pitchFamily="18" charset="0"/>
                      </a:endParaRPr>
                    </a:p>
                  </a:txBody>
                  <a:tcPr marL="59865" marR="5986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rPr>
                        <a:t> </a:t>
                      </a:r>
                      <a:r>
                        <a:rPr lang="en-US" sz="1000" dirty="0" smtClean="0">
                          <a:effectLst/>
                        </a:rPr>
                        <a:t>TBD</a:t>
                      </a:r>
                      <a:endParaRPr lang="en-US" sz="10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9865" marR="59865" marT="0" marB="0"/>
                </a:tc>
              </a:tr>
            </a:tbl>
          </a:graphicData>
        </a:graphic>
      </p:graphicFrame>
    </p:spTree>
    <p:extLst>
      <p:ext uri="{BB962C8B-B14F-4D97-AF65-F5344CB8AC3E}">
        <p14:creationId xmlns:p14="http://schemas.microsoft.com/office/powerpoint/2010/main" val="213910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t>
            </a:r>
            <a:endParaRPr lang="en-US" dirty="0"/>
          </a:p>
        </p:txBody>
      </p:sp>
      <p:sp>
        <p:nvSpPr>
          <p:cNvPr id="3" name="Content Placeholder 2"/>
          <p:cNvSpPr>
            <a:spLocks noGrp="1"/>
          </p:cNvSpPr>
          <p:nvPr>
            <p:ph idx="1"/>
          </p:nvPr>
        </p:nvSpPr>
        <p:spPr>
          <a:xfrm>
            <a:off x="1154954" y="2862807"/>
            <a:ext cx="8825659" cy="3416300"/>
          </a:xfrm>
        </p:spPr>
        <p:txBody>
          <a:bodyPr>
            <a:noAutofit/>
          </a:bodyPr>
          <a:lstStyle/>
          <a:p>
            <a:pPr>
              <a:spcBef>
                <a:spcPts val="600"/>
              </a:spcBef>
            </a:pPr>
            <a:r>
              <a:rPr lang="en-US" b="1" dirty="0">
                <a:ln w="0"/>
                <a:effectLst>
                  <a:outerShdw blurRad="38100" dist="19050" dir="2700000" algn="tl" rotWithShape="0">
                    <a:schemeClr val="dk1">
                      <a:alpha val="40000"/>
                    </a:schemeClr>
                  </a:outerShdw>
                </a:effectLst>
              </a:rPr>
              <a:t>Introduction to Science - Safety &amp; Experimental Design</a:t>
            </a:r>
          </a:p>
          <a:p>
            <a:pPr>
              <a:spcBef>
                <a:spcPts val="600"/>
              </a:spcBef>
            </a:pPr>
            <a:endParaRPr lang="en-US" b="1" dirty="0">
              <a:ln w="0"/>
              <a:effectLst>
                <a:outerShdw blurRad="38100" dist="19050" dir="2700000" algn="tl" rotWithShape="0">
                  <a:schemeClr val="dk1">
                    <a:alpha val="40000"/>
                  </a:schemeClr>
                </a:outerShdw>
              </a:effectLst>
            </a:endParaRPr>
          </a:p>
          <a:p>
            <a:pPr>
              <a:spcBef>
                <a:spcPts val="600"/>
              </a:spcBef>
            </a:pPr>
            <a:r>
              <a:rPr lang="en-US" b="1" dirty="0">
                <a:ln w="0"/>
                <a:effectLst>
                  <a:outerShdw blurRad="38100" dist="19050" dir="2700000" algn="tl" rotWithShape="0">
                    <a:schemeClr val="dk1">
                      <a:alpha val="40000"/>
                    </a:schemeClr>
                  </a:outerShdw>
                </a:effectLst>
              </a:rPr>
              <a:t>Chemistry- Matter &amp; Energy</a:t>
            </a:r>
          </a:p>
          <a:p>
            <a:pPr>
              <a:spcBef>
                <a:spcPts val="600"/>
              </a:spcBef>
            </a:pPr>
            <a:endParaRPr lang="en-US" b="1" dirty="0">
              <a:ln w="0"/>
              <a:effectLst>
                <a:outerShdw blurRad="38100" dist="19050" dir="2700000" algn="tl" rotWithShape="0">
                  <a:schemeClr val="dk1">
                    <a:alpha val="40000"/>
                  </a:schemeClr>
                </a:outerShdw>
              </a:effectLst>
            </a:endParaRPr>
          </a:p>
          <a:p>
            <a:pPr>
              <a:spcBef>
                <a:spcPts val="600"/>
              </a:spcBef>
            </a:pPr>
            <a:r>
              <a:rPr lang="en-US" b="1" dirty="0">
                <a:ln w="0"/>
                <a:effectLst>
                  <a:outerShdw blurRad="38100" dist="19050" dir="2700000" algn="tl" rotWithShape="0">
                    <a:schemeClr val="dk1">
                      <a:alpha val="40000"/>
                    </a:schemeClr>
                  </a:outerShdw>
                </a:effectLst>
              </a:rPr>
              <a:t>Forces and Motion &amp; Simple Machines</a:t>
            </a:r>
          </a:p>
          <a:p>
            <a:pPr>
              <a:spcBef>
                <a:spcPts val="600"/>
              </a:spcBef>
            </a:pPr>
            <a:endParaRPr lang="en-US" b="1" dirty="0">
              <a:ln w="0"/>
              <a:effectLst>
                <a:outerShdw blurRad="38100" dist="19050" dir="2700000" algn="tl" rotWithShape="0">
                  <a:schemeClr val="dk1">
                    <a:alpha val="40000"/>
                  </a:schemeClr>
                </a:outerShdw>
              </a:effectLst>
            </a:endParaRPr>
          </a:p>
          <a:p>
            <a:pPr>
              <a:spcBef>
                <a:spcPts val="600"/>
              </a:spcBef>
            </a:pPr>
            <a:r>
              <a:rPr lang="en-US" b="1" dirty="0">
                <a:ln w="0"/>
                <a:effectLst>
                  <a:outerShdw blurRad="38100" dist="19050" dir="2700000" algn="tl" rotWithShape="0">
                    <a:schemeClr val="dk1">
                      <a:alpha val="40000"/>
                    </a:schemeClr>
                  </a:outerShdw>
                </a:effectLst>
              </a:rPr>
              <a:t>Earth Systems – Geology, the Earth’s Atmosphere &amp; Plate Tectonics</a:t>
            </a:r>
          </a:p>
          <a:p>
            <a:pPr>
              <a:spcBef>
                <a:spcPts val="600"/>
              </a:spcBef>
            </a:pPr>
            <a:endParaRPr lang="en-US" b="1" dirty="0">
              <a:ln w="0"/>
              <a:effectLst>
                <a:outerShdw blurRad="38100" dist="19050" dir="2700000" algn="tl" rotWithShape="0">
                  <a:schemeClr val="dk1">
                    <a:alpha val="40000"/>
                  </a:schemeClr>
                </a:outerShdw>
              </a:effectLst>
            </a:endParaRPr>
          </a:p>
          <a:p>
            <a:pPr>
              <a:spcBef>
                <a:spcPts val="600"/>
              </a:spcBef>
            </a:pPr>
            <a:r>
              <a:rPr lang="en-US" b="1" dirty="0">
                <a:ln w="0"/>
                <a:effectLst>
                  <a:outerShdw blurRad="38100" dist="19050" dir="2700000" algn="tl" rotWithShape="0">
                    <a:schemeClr val="dk1">
                      <a:alpha val="40000"/>
                    </a:schemeClr>
                  </a:outerShdw>
                </a:effectLst>
              </a:rPr>
              <a:t>Astronomy - Components of the Solar System </a:t>
            </a:r>
          </a:p>
          <a:p>
            <a:pPr>
              <a:spcBef>
                <a:spcPts val="600"/>
              </a:spcBef>
            </a:pPr>
            <a:endParaRPr lang="en-US" b="1" dirty="0">
              <a:ln w="0"/>
              <a:effectLst>
                <a:outerShdw blurRad="38100" dist="19050" dir="2700000" algn="tl" rotWithShape="0">
                  <a:schemeClr val="dk1">
                    <a:alpha val="40000"/>
                  </a:schemeClr>
                </a:outerShdw>
              </a:effectLst>
            </a:endParaRPr>
          </a:p>
          <a:p>
            <a:pPr>
              <a:spcBef>
                <a:spcPts val="600"/>
              </a:spcBef>
            </a:pPr>
            <a:r>
              <a:rPr lang="en-US" b="1" dirty="0">
                <a:ln w="0"/>
                <a:effectLst>
                  <a:outerShdw blurRad="38100" dist="19050" dir="2700000" algn="tl" rotWithShape="0">
                    <a:schemeClr val="dk1">
                      <a:alpha val="40000"/>
                    </a:schemeClr>
                  </a:outerShdw>
                </a:effectLst>
              </a:rPr>
              <a:t>Structures and Functions of Living Things &amp; Ecosystems</a:t>
            </a:r>
          </a:p>
          <a:p>
            <a:pPr marL="0" indent="0">
              <a:spcBef>
                <a:spcPts val="600"/>
              </a:spcBef>
              <a:buNone/>
            </a:pPr>
            <a:endParaRPr lang="en-US" dirty="0" smtClean="0"/>
          </a:p>
        </p:txBody>
      </p:sp>
      <p:pic>
        <p:nvPicPr>
          <p:cNvPr id="4" name="Picture 3"/>
          <p:cNvPicPr>
            <a:picLocks noChangeAspect="1"/>
          </p:cNvPicPr>
          <p:nvPr/>
        </p:nvPicPr>
        <p:blipFill>
          <a:blip r:embed="rId2"/>
          <a:stretch>
            <a:fillRect/>
          </a:stretch>
        </p:blipFill>
        <p:spPr>
          <a:xfrm>
            <a:off x="9518072" y="4274127"/>
            <a:ext cx="2163041" cy="2163041"/>
          </a:xfrm>
          <a:prstGeom prst="rect">
            <a:avLst/>
          </a:prstGeom>
        </p:spPr>
      </p:pic>
      <p:sp>
        <p:nvSpPr>
          <p:cNvPr id="5" name="TextBox 4"/>
          <p:cNvSpPr txBox="1"/>
          <p:nvPr/>
        </p:nvSpPr>
        <p:spPr>
          <a:xfrm>
            <a:off x="663635" y="2216476"/>
            <a:ext cx="2712602" cy="646331"/>
          </a:xfrm>
          <a:prstGeom prst="rect">
            <a:avLst/>
          </a:prstGeom>
          <a:noFill/>
        </p:spPr>
        <p:txBody>
          <a:bodyPr wrap="none" rtlCol="0">
            <a:spAutoFit/>
          </a:bodyPr>
          <a:lstStyle/>
          <a:p>
            <a:r>
              <a:rPr lang="en-US" i="1" dirty="0"/>
              <a:t>Scope and Sequence </a:t>
            </a:r>
          </a:p>
          <a:p>
            <a:endParaRPr lang="en-US" dirty="0"/>
          </a:p>
        </p:txBody>
      </p:sp>
    </p:spTree>
    <p:extLst>
      <p:ext uri="{BB962C8B-B14F-4D97-AF65-F5344CB8AC3E}">
        <p14:creationId xmlns:p14="http://schemas.microsoft.com/office/powerpoint/2010/main" val="68127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568036"/>
            <a:ext cx="10002982" cy="1371600"/>
          </a:xfrm>
        </p:spPr>
        <p:txBody>
          <a:bodyPr/>
          <a:lstStyle/>
          <a:p>
            <a:r>
              <a:rPr lang="en-US" dirty="0" smtClean="0"/>
              <a:t>We are so excited to have your child in our Cluster! </a:t>
            </a:r>
            <a:endParaRPr lang="en-US" dirty="0"/>
          </a:p>
        </p:txBody>
      </p:sp>
      <p:sp>
        <p:nvSpPr>
          <p:cNvPr id="3" name="Content Placeholder 2"/>
          <p:cNvSpPr>
            <a:spLocks noGrp="1"/>
          </p:cNvSpPr>
          <p:nvPr>
            <p:ph idx="1"/>
          </p:nvPr>
        </p:nvSpPr>
        <p:spPr/>
        <p:txBody>
          <a:bodyPr/>
          <a:lstStyle/>
          <a:p>
            <a:r>
              <a:rPr lang="en-US" u="sng" dirty="0" smtClean="0"/>
              <a:t>Add collage of student pictures…..</a:t>
            </a:r>
            <a:endParaRPr lang="en-US" u="sng" dirty="0"/>
          </a:p>
        </p:txBody>
      </p:sp>
      <p:grpSp>
        <p:nvGrpSpPr>
          <p:cNvPr id="24" name="Group 23"/>
          <p:cNvGrpSpPr/>
          <p:nvPr/>
        </p:nvGrpSpPr>
        <p:grpSpPr>
          <a:xfrm>
            <a:off x="308758" y="2101932"/>
            <a:ext cx="11883242" cy="4766008"/>
            <a:chOff x="-51271" y="-63608"/>
            <a:chExt cx="12243271" cy="6931548"/>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0576" y="4498800"/>
              <a:ext cx="3019776" cy="16986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3151" y="3514026"/>
              <a:ext cx="2620857" cy="160434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6067" b="1546"/>
            <a:stretch/>
          </p:blipFill>
          <p:spPr>
            <a:xfrm>
              <a:off x="0" y="7797"/>
              <a:ext cx="1330648" cy="216390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30663" y="2687391"/>
              <a:ext cx="2376584" cy="141343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92221" y="357483"/>
              <a:ext cx="2147625" cy="1437042"/>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r="23580" b="-2491"/>
            <a:stretch/>
          </p:blipFill>
          <p:spPr>
            <a:xfrm rot="5400000">
              <a:off x="7836828" y="2976127"/>
              <a:ext cx="2523449" cy="889194"/>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37217" t="16610" r="16952" b="2523"/>
            <a:stretch/>
          </p:blipFill>
          <p:spPr>
            <a:xfrm>
              <a:off x="7332547" y="4587725"/>
              <a:ext cx="2210604" cy="228021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2239" y="4606588"/>
              <a:ext cx="3443962" cy="2251412"/>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t="2575" r="18599" b="-1"/>
            <a:stretch/>
          </p:blipFill>
          <p:spPr>
            <a:xfrm rot="5400000">
              <a:off x="10430546" y="1770298"/>
              <a:ext cx="1594983" cy="187194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r="24762" b="14"/>
            <a:stretch/>
          </p:blipFill>
          <p:spPr>
            <a:xfrm rot="5400000">
              <a:off x="5118668" y="4670294"/>
              <a:ext cx="2251412" cy="2124000"/>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r="29403" b="-2705"/>
            <a:stretch/>
          </p:blipFill>
          <p:spPr>
            <a:xfrm rot="5400000">
              <a:off x="21792" y="2132750"/>
              <a:ext cx="1603768" cy="1749894"/>
            </a:xfrm>
            <a:prstGeom prst="rect">
              <a:avLst/>
            </a:prstGeom>
          </p:spPr>
        </p:pic>
        <p:pic>
          <p:nvPicPr>
            <p:cNvPr id="16" name="Picture 15"/>
            <p:cNvPicPr>
              <a:picLocks noChangeAspect="1"/>
            </p:cNvPicPr>
            <p:nvPr/>
          </p:nvPicPr>
          <p:blipFill rotWithShape="1">
            <a:blip r:embed="rId13">
              <a:extLst>
                <a:ext uri="{28A0092B-C50C-407E-A947-70E740481C1C}">
                  <a14:useLocalDpi xmlns:a14="http://schemas.microsoft.com/office/drawing/2010/main" val="0"/>
                </a:ext>
              </a:extLst>
            </a:blip>
            <a:srcRect l="903" t="16380" r="4827" b="37977"/>
            <a:stretch/>
          </p:blipFill>
          <p:spPr>
            <a:xfrm>
              <a:off x="4909555" y="39733"/>
              <a:ext cx="2694352" cy="2109325"/>
            </a:xfrm>
            <a:prstGeom prst="rect">
              <a:avLst/>
            </a:prstGeom>
          </p:spPr>
        </p:pic>
        <p:pic>
          <p:nvPicPr>
            <p:cNvPr id="17" name="Picture 16"/>
            <p:cNvPicPr>
              <a:picLocks noChangeAspect="1"/>
            </p:cNvPicPr>
            <p:nvPr/>
          </p:nvPicPr>
          <p:blipFill rotWithShape="1">
            <a:blip r:embed="rId14">
              <a:extLst>
                <a:ext uri="{28A0092B-C50C-407E-A947-70E740481C1C}">
                  <a14:useLocalDpi xmlns:a14="http://schemas.microsoft.com/office/drawing/2010/main" val="0"/>
                </a:ext>
              </a:extLst>
            </a:blip>
            <a:srcRect l="-5652" t="24191" r="1" b="21660"/>
            <a:stretch/>
          </p:blipFill>
          <p:spPr>
            <a:xfrm>
              <a:off x="9374870" y="5118366"/>
              <a:ext cx="2817129" cy="1739633"/>
            </a:xfrm>
            <a:prstGeom prst="rect">
              <a:avLst/>
            </a:prstGeom>
          </p:spPr>
        </p:pic>
        <p:pic>
          <p:nvPicPr>
            <p:cNvPr id="18" name="Picture 17"/>
            <p:cNvPicPr>
              <a:picLocks noChangeAspect="1"/>
            </p:cNvPicPr>
            <p:nvPr/>
          </p:nvPicPr>
          <p:blipFill rotWithShape="1">
            <a:blip r:embed="rId15">
              <a:extLst>
                <a:ext uri="{28A0092B-C50C-407E-A947-70E740481C1C}">
                  <a14:useLocalDpi xmlns:a14="http://schemas.microsoft.com/office/drawing/2010/main" val="0"/>
                </a:ext>
              </a:extLst>
            </a:blip>
            <a:srcRect r="-289" b="38091"/>
            <a:stretch/>
          </p:blipFill>
          <p:spPr>
            <a:xfrm>
              <a:off x="7649093" y="-9941"/>
              <a:ext cx="2650607" cy="2181641"/>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9471" y="2149817"/>
              <a:ext cx="1682254" cy="2432579"/>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99660" y="-63608"/>
              <a:ext cx="1892340" cy="1938520"/>
            </a:xfrm>
            <a:prstGeom prst="rect">
              <a:avLst/>
            </a:prstGeom>
          </p:spPr>
        </p:pic>
        <p:pic>
          <p:nvPicPr>
            <p:cNvPr id="21" name="Picture 20"/>
            <p:cNvPicPr>
              <a:picLocks noChangeAspect="1"/>
            </p:cNvPicPr>
            <p:nvPr/>
          </p:nvPicPr>
          <p:blipFill rotWithShape="1">
            <a:blip r:embed="rId18">
              <a:extLst>
                <a:ext uri="{28A0092B-C50C-407E-A947-70E740481C1C}">
                  <a14:useLocalDpi xmlns:a14="http://schemas.microsoft.com/office/drawing/2010/main" val="0"/>
                </a:ext>
              </a:extLst>
            </a:blip>
            <a:srcRect l="2" t="7990" r="-4161" b="27733"/>
            <a:stretch/>
          </p:blipFill>
          <p:spPr>
            <a:xfrm>
              <a:off x="1375834" y="-16018"/>
              <a:ext cx="2148415" cy="2193187"/>
            </a:xfrm>
            <a:prstGeom prst="rect">
              <a:avLst/>
            </a:prstGeom>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t="13927" r="1366"/>
            <a:stretch/>
          </p:blipFill>
          <p:spPr>
            <a:xfrm>
              <a:off x="4886911" y="2158999"/>
              <a:ext cx="3749089" cy="2453743"/>
            </a:xfrm>
            <a:prstGeom prst="rect">
              <a:avLst/>
            </a:prstGeom>
          </p:spPr>
        </p:pic>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l="2439" t="4386" r="79983" b="39285"/>
            <a:stretch/>
          </p:blipFill>
          <p:spPr>
            <a:xfrm>
              <a:off x="9545574" y="2171700"/>
              <a:ext cx="723900" cy="1304807"/>
            </a:xfrm>
            <a:prstGeom prst="rect">
              <a:avLst/>
            </a:prstGeom>
          </p:spPr>
        </p:pic>
      </p:grpSp>
    </p:spTree>
    <p:extLst>
      <p:ext uri="{BB962C8B-B14F-4D97-AF65-F5344CB8AC3E}">
        <p14:creationId xmlns:p14="http://schemas.microsoft.com/office/powerpoint/2010/main" val="66678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t>
            </a:r>
            <a:endParaRPr lang="en-US" dirty="0"/>
          </a:p>
        </p:txBody>
      </p:sp>
      <p:sp>
        <p:nvSpPr>
          <p:cNvPr id="3" name="Content Placeholder 2"/>
          <p:cNvSpPr>
            <a:spLocks noGrp="1"/>
          </p:cNvSpPr>
          <p:nvPr>
            <p:ph idx="1"/>
          </p:nvPr>
        </p:nvSpPr>
        <p:spPr>
          <a:xfrm>
            <a:off x="377031" y="2207714"/>
            <a:ext cx="8825659" cy="4489385"/>
          </a:xfrm>
        </p:spPr>
        <p:txBody>
          <a:bodyPr>
            <a:normAutofit lnSpcReduction="10000"/>
          </a:bodyPr>
          <a:lstStyle/>
          <a:p>
            <a:pPr marL="0" indent="0">
              <a:buNone/>
            </a:pPr>
            <a:r>
              <a:rPr lang="en-US" i="1" dirty="0"/>
              <a:t>Science Supplies</a:t>
            </a:r>
          </a:p>
          <a:p>
            <a:pPr marL="0" indent="0">
              <a:buNone/>
            </a:pPr>
            <a:endParaRPr lang="en-US" dirty="0"/>
          </a:p>
          <a:p>
            <a:pPr marL="0" indent="0">
              <a:buNone/>
            </a:pPr>
            <a:r>
              <a:rPr lang="en-US" dirty="0" smtClean="0"/>
              <a:t>1	</a:t>
            </a:r>
            <a:r>
              <a:rPr lang="en-US" b="1" dirty="0" smtClean="0"/>
              <a:t>Composition notebook </a:t>
            </a:r>
            <a:r>
              <a:rPr lang="en-US" dirty="0" smtClean="0"/>
              <a:t>(stays in class)</a:t>
            </a:r>
            <a:endParaRPr lang="en-US" dirty="0"/>
          </a:p>
          <a:p>
            <a:pPr marL="0" indent="0">
              <a:buNone/>
            </a:pPr>
            <a:r>
              <a:rPr lang="en-US" dirty="0" smtClean="0"/>
              <a:t>2	</a:t>
            </a:r>
            <a:r>
              <a:rPr lang="en-US" b="1" dirty="0" smtClean="0"/>
              <a:t>Rolls </a:t>
            </a:r>
            <a:r>
              <a:rPr lang="en-US" b="1" dirty="0"/>
              <a:t>of </a:t>
            </a:r>
            <a:r>
              <a:rPr lang="en-US" b="1" dirty="0" smtClean="0"/>
              <a:t>paper towels</a:t>
            </a:r>
          </a:p>
          <a:p>
            <a:pPr marL="0" indent="0">
              <a:buNone/>
            </a:pPr>
            <a:endParaRPr lang="en-US" dirty="0" smtClean="0"/>
          </a:p>
          <a:p>
            <a:pPr marL="0" indent="0">
              <a:buNone/>
            </a:pPr>
            <a:r>
              <a:rPr lang="en-US" dirty="0" smtClean="0"/>
              <a:t>	*Throughout the year we may have need for some small items </a:t>
            </a:r>
          </a:p>
          <a:p>
            <a:pPr marL="0" indent="0">
              <a:buNone/>
            </a:pPr>
            <a:r>
              <a:rPr lang="en-US" dirty="0"/>
              <a:t> </a:t>
            </a:r>
            <a:r>
              <a:rPr lang="en-US" dirty="0" smtClean="0"/>
              <a:t>     	for various experiments and activities, but the cost will be </a:t>
            </a:r>
          </a:p>
          <a:p>
            <a:pPr marL="0" indent="0">
              <a:buNone/>
            </a:pPr>
            <a:r>
              <a:rPr lang="en-US" dirty="0"/>
              <a:t>	</a:t>
            </a:r>
            <a:r>
              <a:rPr lang="en-US" dirty="0" smtClean="0"/>
              <a:t>minimal and I will let your know through a note or email.</a:t>
            </a:r>
          </a:p>
          <a:p>
            <a:pPr marL="0" indent="0">
              <a:buNone/>
            </a:pPr>
            <a:r>
              <a:rPr lang="en-US" dirty="0" smtClean="0"/>
              <a:t>	</a:t>
            </a:r>
          </a:p>
          <a:p>
            <a:pPr marL="0" indent="0">
              <a:buNone/>
            </a:pPr>
            <a:r>
              <a:rPr lang="en-US" dirty="0"/>
              <a:t> </a:t>
            </a:r>
            <a:r>
              <a:rPr lang="en-US" dirty="0" smtClean="0"/>
              <a:t>      -</a:t>
            </a:r>
            <a:r>
              <a:rPr lang="en-US" b="1" dirty="0" smtClean="0"/>
              <a:t>Sciencesaurus</a:t>
            </a:r>
            <a:r>
              <a:rPr lang="en-US" dirty="0" smtClean="0"/>
              <a:t> (optional at this point, but still a great resource)</a:t>
            </a:r>
          </a:p>
          <a:p>
            <a:pPr marL="0" indent="0">
              <a:buNone/>
            </a:pPr>
            <a:r>
              <a:rPr lang="en-US" dirty="0"/>
              <a:t>	</a:t>
            </a:r>
            <a:r>
              <a:rPr lang="en-US" dirty="0" smtClean="0"/>
              <a:t>If you do purchase a Sciencesaurus I strongly suggest buying a </a:t>
            </a:r>
          </a:p>
          <a:p>
            <a:pPr marL="0" indent="0">
              <a:buNone/>
            </a:pPr>
            <a:r>
              <a:rPr lang="en-US" dirty="0"/>
              <a:t>	</a:t>
            </a:r>
            <a:r>
              <a:rPr lang="en-US" dirty="0" smtClean="0"/>
              <a:t>used copy online for around $5 - $10.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9503682" y="2387888"/>
            <a:ext cx="2163041" cy="21630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583" y="4550929"/>
            <a:ext cx="1536463" cy="2146171"/>
          </a:xfrm>
          <a:prstGeom prst="rect">
            <a:avLst/>
          </a:prstGeom>
        </p:spPr>
      </p:pic>
    </p:spTree>
    <p:extLst>
      <p:ext uri="{BB962C8B-B14F-4D97-AF65-F5344CB8AC3E}">
        <p14:creationId xmlns:p14="http://schemas.microsoft.com/office/powerpoint/2010/main" val="4170972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t>
            </a:r>
            <a:endParaRPr lang="en-US" dirty="0"/>
          </a:p>
        </p:txBody>
      </p:sp>
      <p:sp>
        <p:nvSpPr>
          <p:cNvPr id="3" name="Content Placeholder 2"/>
          <p:cNvSpPr>
            <a:spLocks noGrp="1"/>
          </p:cNvSpPr>
          <p:nvPr>
            <p:ph idx="1"/>
          </p:nvPr>
        </p:nvSpPr>
        <p:spPr>
          <a:xfrm>
            <a:off x="527527" y="2207714"/>
            <a:ext cx="8825659" cy="4489385"/>
          </a:xfrm>
        </p:spPr>
        <p:txBody>
          <a:bodyPr>
            <a:normAutofit/>
          </a:bodyPr>
          <a:lstStyle/>
          <a:p>
            <a:pPr marL="0" indent="0">
              <a:buNone/>
            </a:pPr>
            <a:r>
              <a:rPr lang="en-US" i="1" dirty="0"/>
              <a:t>Science </a:t>
            </a:r>
            <a:r>
              <a:rPr lang="en-US" i="1" dirty="0" smtClean="0"/>
              <a:t>Supplies (continued)</a:t>
            </a:r>
            <a:endParaRPr lang="en-US" i="1" dirty="0"/>
          </a:p>
          <a:p>
            <a:pPr marL="0" indent="0">
              <a:buNone/>
            </a:pPr>
            <a:endParaRPr lang="en-US" dirty="0"/>
          </a:p>
          <a:p>
            <a:pPr marL="0" indent="0">
              <a:buNone/>
            </a:pPr>
            <a:r>
              <a:rPr lang="en-US" b="1" dirty="0" smtClean="0"/>
              <a:t>Science Textbook  </a:t>
            </a:r>
            <a:r>
              <a:rPr lang="en-US" dirty="0" smtClean="0"/>
              <a:t>(distributed this week)</a:t>
            </a:r>
          </a:p>
          <a:p>
            <a:pPr marL="0" indent="0">
              <a:buNone/>
            </a:pPr>
            <a:r>
              <a:rPr lang="en-US" dirty="0" smtClean="0"/>
              <a:t>It is a consumable, meaning you will not have to return it at</a:t>
            </a:r>
          </a:p>
          <a:p>
            <a:pPr marL="0" indent="0">
              <a:buNone/>
            </a:pPr>
            <a:r>
              <a:rPr lang="en-US" dirty="0" smtClean="0"/>
              <a:t>the end of the year.  This should be at home as well. </a:t>
            </a:r>
          </a:p>
          <a:p>
            <a:pPr marL="0" indent="0">
              <a:buNone/>
            </a:pPr>
            <a:r>
              <a:rPr lang="en-US" dirty="0" smtClean="0"/>
              <a:t>Notice will be given if I want assignments out of it.  A lab </a:t>
            </a:r>
          </a:p>
          <a:p>
            <a:pPr marL="0" indent="0">
              <a:buNone/>
            </a:pPr>
            <a:r>
              <a:rPr lang="en-US" dirty="0" smtClean="0"/>
              <a:t>manual also goes with this text and will be given out at a </a:t>
            </a:r>
          </a:p>
          <a:p>
            <a:pPr marL="0" indent="0">
              <a:buNone/>
            </a:pPr>
            <a:r>
              <a:rPr lang="en-US" dirty="0" smtClean="0"/>
              <a:t>later date</a:t>
            </a:r>
            <a:r>
              <a:rPr lang="en-US" dirty="0" smtClean="0"/>
              <a:t>.</a:t>
            </a:r>
          </a:p>
          <a:p>
            <a:pPr marL="0" indent="0">
              <a:buNone/>
            </a:pPr>
            <a:endParaRPr lang="en-US" dirty="0"/>
          </a:p>
          <a:p>
            <a:pPr marL="0" indent="0">
              <a:buNone/>
            </a:pPr>
            <a:r>
              <a:rPr lang="en-US" dirty="0" smtClean="0"/>
              <a:t>Find all current homework assignments on Lanier’s website </a:t>
            </a:r>
          </a:p>
          <a:p>
            <a:pPr marL="0" indent="0">
              <a:buNone/>
            </a:pPr>
            <a:r>
              <a:rPr lang="en-US" dirty="0" smtClean="0">
                <a:hlinkClick r:id="rId2"/>
              </a:rPr>
              <a:t>Purplepups.org</a:t>
            </a:r>
            <a:r>
              <a:rPr lang="en-US" dirty="0" smtClean="0"/>
              <a:t> then on</a:t>
            </a:r>
            <a:r>
              <a:rPr lang="en-US" dirty="0" smtClean="0"/>
              <a:t> </a:t>
            </a:r>
            <a:r>
              <a:rPr lang="en-US" dirty="0"/>
              <a:t>webpage </a:t>
            </a:r>
            <a:r>
              <a:rPr lang="en-US" dirty="0" smtClean="0">
                <a:hlinkClick r:id="rId3"/>
              </a:rPr>
              <a:t>www.houstonisd.org/Domain/4775</a:t>
            </a:r>
            <a:r>
              <a:rPr lang="en-US" dirty="0" smtClean="0"/>
              <a:t>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9503682" y="2387888"/>
            <a:ext cx="2163041" cy="21630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720" y="3469408"/>
            <a:ext cx="1950970" cy="2602771"/>
          </a:xfrm>
          <a:prstGeom prst="rect">
            <a:avLst/>
          </a:prstGeom>
        </p:spPr>
      </p:pic>
    </p:spTree>
    <p:extLst>
      <p:ext uri="{BB962C8B-B14F-4D97-AF65-F5344CB8AC3E}">
        <p14:creationId xmlns:p14="http://schemas.microsoft.com/office/powerpoint/2010/main" val="2615605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AND SOCIETIES </a:t>
            </a:r>
            <a:endParaRPr lang="en-US" dirty="0"/>
          </a:p>
        </p:txBody>
      </p:sp>
      <p:sp>
        <p:nvSpPr>
          <p:cNvPr id="3" name="Content Placeholder 2"/>
          <p:cNvSpPr>
            <a:spLocks noGrp="1"/>
          </p:cNvSpPr>
          <p:nvPr>
            <p:ph idx="1"/>
          </p:nvPr>
        </p:nvSpPr>
        <p:spPr/>
        <p:txBody>
          <a:bodyPr/>
          <a:lstStyle/>
          <a:p>
            <a:r>
              <a:rPr lang="en-US" dirty="0" smtClean="0"/>
              <a:t>Student notebooks… one per semester</a:t>
            </a:r>
          </a:p>
          <a:p>
            <a:r>
              <a:rPr lang="en-US" dirty="0" smtClean="0"/>
              <a:t>Textbooks are for the classroom only this year. </a:t>
            </a:r>
          </a:p>
          <a:p>
            <a:r>
              <a:rPr lang="en-US" dirty="0" smtClean="0"/>
              <a:t>Exciting Projects for the year: </a:t>
            </a:r>
          </a:p>
          <a:p>
            <a:pPr lvl="1"/>
            <a:r>
              <a:rPr lang="en-US" dirty="0" smtClean="0"/>
              <a:t>Religion Trading Cards</a:t>
            </a:r>
          </a:p>
          <a:p>
            <a:pPr lvl="1"/>
            <a:r>
              <a:rPr lang="en-US" dirty="0" smtClean="0"/>
              <a:t>Europe-based Instagram page</a:t>
            </a:r>
          </a:p>
          <a:p>
            <a:pPr lvl="1"/>
            <a:r>
              <a:rPr lang="en-US" dirty="0" smtClean="0"/>
              <a:t>African Country display</a:t>
            </a:r>
            <a:endParaRPr lang="en-US" dirty="0"/>
          </a:p>
        </p:txBody>
      </p:sp>
      <p:pic>
        <p:nvPicPr>
          <p:cNvPr id="4" name="Picture 3"/>
          <p:cNvPicPr>
            <a:picLocks noChangeAspect="1"/>
          </p:cNvPicPr>
          <p:nvPr/>
        </p:nvPicPr>
        <p:blipFill>
          <a:blip r:embed="rId2"/>
          <a:stretch>
            <a:fillRect/>
          </a:stretch>
        </p:blipFill>
        <p:spPr>
          <a:xfrm>
            <a:off x="8934820" y="4003963"/>
            <a:ext cx="2609479" cy="2435514"/>
          </a:xfrm>
          <a:prstGeom prst="rect">
            <a:avLst/>
          </a:prstGeom>
        </p:spPr>
      </p:pic>
    </p:spTree>
    <p:extLst>
      <p:ext uri="{BB962C8B-B14F-4D97-AF65-F5344CB8AC3E}">
        <p14:creationId xmlns:p14="http://schemas.microsoft.com/office/powerpoint/2010/main" val="435438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Cluster Needs</a:t>
            </a:r>
            <a:endParaRPr lang="en-US" dirty="0"/>
          </a:p>
        </p:txBody>
      </p:sp>
      <p:sp>
        <p:nvSpPr>
          <p:cNvPr id="5" name="Content Placeholder 4"/>
          <p:cNvSpPr>
            <a:spLocks noGrp="1"/>
          </p:cNvSpPr>
          <p:nvPr>
            <p:ph sz="half" idx="1"/>
          </p:nvPr>
        </p:nvSpPr>
        <p:spPr>
          <a:xfrm>
            <a:off x="710502" y="2312554"/>
            <a:ext cx="4825158" cy="3416301"/>
          </a:xfrm>
        </p:spPr>
        <p:txBody>
          <a:bodyPr>
            <a:normAutofit/>
          </a:bodyPr>
          <a:lstStyle/>
          <a:p>
            <a:r>
              <a:rPr lang="en-US" dirty="0"/>
              <a:t>Tissue paper </a:t>
            </a:r>
            <a:r>
              <a:rPr lang="en-US" dirty="0" smtClean="0"/>
              <a:t> </a:t>
            </a:r>
            <a:endParaRPr lang="en-US" dirty="0"/>
          </a:p>
          <a:p>
            <a:r>
              <a:rPr lang="en-US" dirty="0"/>
              <a:t>Paper Towels</a:t>
            </a:r>
          </a:p>
          <a:p>
            <a:r>
              <a:rPr lang="en-US" dirty="0"/>
              <a:t>Composition notebooks</a:t>
            </a:r>
          </a:p>
          <a:p>
            <a:r>
              <a:rPr lang="en-US" dirty="0"/>
              <a:t>Clorox Wipes </a:t>
            </a:r>
          </a:p>
          <a:p>
            <a:pPr marL="0" indent="0">
              <a:buNone/>
            </a:pPr>
            <a:endParaRPr lang="en-US" dirty="0"/>
          </a:p>
        </p:txBody>
      </p:sp>
      <p:sp>
        <p:nvSpPr>
          <p:cNvPr id="6" name="Content Placeholder 5"/>
          <p:cNvSpPr>
            <a:spLocks noGrp="1"/>
          </p:cNvSpPr>
          <p:nvPr>
            <p:ph sz="half" idx="2"/>
          </p:nvPr>
        </p:nvSpPr>
        <p:spPr>
          <a:xfrm>
            <a:off x="6167149" y="2312555"/>
            <a:ext cx="4825159" cy="3416300"/>
          </a:xfrm>
        </p:spPr>
        <p:txBody>
          <a:bodyPr>
            <a:normAutofit/>
          </a:bodyPr>
          <a:lstStyle/>
          <a:p>
            <a:r>
              <a:rPr lang="en-US" dirty="0" smtClean="0"/>
              <a:t>pencils</a:t>
            </a:r>
            <a:endParaRPr lang="en-US" dirty="0"/>
          </a:p>
          <a:p>
            <a:r>
              <a:rPr lang="en-US" dirty="0"/>
              <a:t>Filler paper </a:t>
            </a:r>
          </a:p>
          <a:p>
            <a:r>
              <a:rPr lang="en-US" dirty="0"/>
              <a:t>Scissors (NOT blunt ended scissors)</a:t>
            </a:r>
          </a:p>
          <a:p>
            <a:r>
              <a:rPr lang="en-US" dirty="0"/>
              <a:t>Scotch tape </a:t>
            </a:r>
            <a:endParaRPr lang="en-US" dirty="0" smtClean="0"/>
          </a:p>
          <a:p>
            <a:r>
              <a:rPr lang="en-US" dirty="0" smtClean="0"/>
              <a:t>Ziploc bags.. Snack or sandwich </a:t>
            </a:r>
            <a:endParaRPr lang="en-US" dirty="0"/>
          </a:p>
          <a:p>
            <a:r>
              <a:rPr lang="en-US" dirty="0"/>
              <a:t>Glue sticks</a:t>
            </a:r>
          </a:p>
          <a:p>
            <a:endParaRPr lang="en-US" dirty="0"/>
          </a:p>
        </p:txBody>
      </p:sp>
      <p:sp>
        <p:nvSpPr>
          <p:cNvPr id="10" name="TextBox 9"/>
          <p:cNvSpPr txBox="1"/>
          <p:nvPr/>
        </p:nvSpPr>
        <p:spPr>
          <a:xfrm>
            <a:off x="5868170" y="4851692"/>
            <a:ext cx="6088304" cy="1754326"/>
          </a:xfrm>
          <a:prstGeom prst="rect">
            <a:avLst/>
          </a:prstGeom>
          <a:solidFill>
            <a:schemeClr val="accent5">
              <a:lumMod val="40000"/>
              <a:lumOff val="60000"/>
            </a:schemeClr>
          </a:solidFill>
        </p:spPr>
        <p:txBody>
          <a:bodyPr wrap="square" rtlCol="0">
            <a:spAutoFit/>
          </a:bodyPr>
          <a:lstStyle/>
          <a:p>
            <a:pPr algn="ctr"/>
            <a:r>
              <a:rPr lang="en-US" b="1" dirty="0"/>
              <a:t>To support and further our educational technology goals, we would GLADLY and ENTHUSIASTICALLY accept:</a:t>
            </a:r>
          </a:p>
          <a:p>
            <a:pPr algn="ctr"/>
            <a:r>
              <a:rPr lang="en-US" b="1" dirty="0"/>
              <a:t> - Office Supply Gift Cards </a:t>
            </a:r>
          </a:p>
          <a:p>
            <a:pPr algn="ctr"/>
            <a:r>
              <a:rPr lang="en-US" b="1" dirty="0"/>
              <a:t> - Monetary donations to the cluster (check written out to Lanier with Cluster </a:t>
            </a:r>
            <a:r>
              <a:rPr lang="en-US" b="1" dirty="0" smtClean="0"/>
              <a:t>6M in </a:t>
            </a:r>
            <a:r>
              <a:rPr lang="en-US" b="1" dirty="0"/>
              <a:t>the </a:t>
            </a:r>
            <a:r>
              <a:rPr lang="en-US" b="1" dirty="0" smtClean="0"/>
              <a:t>memo</a:t>
            </a:r>
            <a:endParaRPr lang="en-US" b="1" dirty="0"/>
          </a:p>
        </p:txBody>
      </p:sp>
    </p:spTree>
    <p:extLst>
      <p:ext uri="{BB962C8B-B14F-4D97-AF65-F5344CB8AC3E}">
        <p14:creationId xmlns:p14="http://schemas.microsoft.com/office/powerpoint/2010/main" val="1499178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sp>
        <p:nvSpPr>
          <p:cNvPr id="3" name="Content Placeholder 2"/>
          <p:cNvSpPr>
            <a:spLocks noGrp="1"/>
          </p:cNvSpPr>
          <p:nvPr>
            <p:ph idx="1"/>
          </p:nvPr>
        </p:nvSpPr>
        <p:spPr/>
        <p:txBody>
          <a:bodyPr/>
          <a:lstStyle/>
          <a:p>
            <a:r>
              <a:rPr lang="en-US" sz="2400" dirty="0"/>
              <a:t>We appreciate you taking time from your busy schedule to come to Open House.</a:t>
            </a:r>
          </a:p>
          <a:p>
            <a:r>
              <a:rPr lang="en-US" sz="2400" dirty="0"/>
              <a:t>We are looking forward to a productive and engaging year with you and your child.</a:t>
            </a:r>
          </a:p>
          <a:p>
            <a:r>
              <a:rPr lang="en-US" sz="2400" dirty="0"/>
              <a:t>Please e-mail us directly with any questions you might have.</a:t>
            </a:r>
          </a:p>
          <a:p>
            <a:r>
              <a:rPr lang="en-US" sz="2400" dirty="0"/>
              <a:t>Do not forget to take all hand-outs home with you, including the cluster wish list </a:t>
            </a:r>
            <a:r>
              <a:rPr lang="en-US" sz="2400" dirty="0">
                <a:sym typeface="Wingdings" pitchFamily="2" charset="2"/>
              </a:rPr>
              <a:t></a:t>
            </a:r>
            <a:r>
              <a:rPr lang="en-US" sz="2400" dirty="0"/>
              <a:t>!</a:t>
            </a:r>
          </a:p>
          <a:p>
            <a:pPr marL="0" indent="0">
              <a:buNone/>
            </a:pPr>
            <a:endParaRPr lang="en-US" dirty="0"/>
          </a:p>
        </p:txBody>
      </p:sp>
      <p:pic>
        <p:nvPicPr>
          <p:cNvPr id="4" name="Picture 3"/>
          <p:cNvPicPr>
            <a:picLocks noChangeAspect="1"/>
          </p:cNvPicPr>
          <p:nvPr/>
        </p:nvPicPr>
        <p:blipFill>
          <a:blip r:embed="rId2"/>
          <a:stretch>
            <a:fillRect/>
          </a:stretch>
        </p:blipFill>
        <p:spPr>
          <a:xfrm rot="19661353">
            <a:off x="9438841" y="4154633"/>
            <a:ext cx="2181225" cy="2095500"/>
          </a:xfrm>
          <a:prstGeom prst="rect">
            <a:avLst/>
          </a:prstGeom>
        </p:spPr>
      </p:pic>
    </p:spTree>
    <p:extLst>
      <p:ext uri="{BB962C8B-B14F-4D97-AF65-F5344CB8AC3E}">
        <p14:creationId xmlns:p14="http://schemas.microsoft.com/office/powerpoint/2010/main" val="2855834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Goals and Expectations </a:t>
            </a:r>
            <a:endParaRPr lang="en-US" dirty="0"/>
          </a:p>
        </p:txBody>
      </p:sp>
      <p:sp>
        <p:nvSpPr>
          <p:cNvPr id="3" name="Content Placeholder 2"/>
          <p:cNvSpPr>
            <a:spLocks noGrp="1"/>
          </p:cNvSpPr>
          <p:nvPr>
            <p:ph idx="1"/>
          </p:nvPr>
        </p:nvSpPr>
        <p:spPr>
          <a:xfrm>
            <a:off x="1154954" y="2603500"/>
            <a:ext cx="9900973" cy="3949700"/>
          </a:xfrm>
        </p:spPr>
        <p:txBody>
          <a:bodyPr>
            <a:normAutofit/>
          </a:bodyPr>
          <a:lstStyle/>
          <a:p>
            <a:r>
              <a:rPr lang="en-US" sz="2800" dirty="0" smtClean="0"/>
              <a:t>Our aim is to provide the best environment for our students.  </a:t>
            </a:r>
          </a:p>
          <a:p>
            <a:r>
              <a:rPr lang="en-US" sz="2800" dirty="0" smtClean="0"/>
              <a:t>Clusters create small learning communities that help teachers and parents better support the student.</a:t>
            </a:r>
          </a:p>
          <a:p>
            <a:r>
              <a:rPr lang="en-US" sz="2800" dirty="0"/>
              <a:t>Students can expect to receive a rigorous education in all classes in order to prep them for </a:t>
            </a:r>
            <a:r>
              <a:rPr lang="en-US" sz="2800" dirty="0" smtClean="0"/>
              <a:t>becoming a </a:t>
            </a:r>
            <a:r>
              <a:rPr lang="en-US" sz="2800" dirty="0"/>
              <a:t>global </a:t>
            </a:r>
            <a:r>
              <a:rPr lang="en-US" sz="2800" dirty="0" smtClean="0"/>
              <a:t>graduate.  To that end, Clusters provide systems to facilitate all learners.   </a:t>
            </a:r>
            <a:endParaRPr lang="en-US" sz="2800" dirty="0"/>
          </a:p>
        </p:txBody>
      </p:sp>
      <p:pic>
        <p:nvPicPr>
          <p:cNvPr id="4" name="Picture 3"/>
          <p:cNvPicPr>
            <a:picLocks noChangeAspect="1"/>
          </p:cNvPicPr>
          <p:nvPr/>
        </p:nvPicPr>
        <p:blipFill>
          <a:blip r:embed="rId3"/>
          <a:stretch>
            <a:fillRect/>
          </a:stretch>
        </p:blipFill>
        <p:spPr>
          <a:xfrm>
            <a:off x="8374155" y="335779"/>
            <a:ext cx="1614154" cy="1982741"/>
          </a:xfrm>
          <a:prstGeom prst="rect">
            <a:avLst/>
          </a:prstGeom>
        </p:spPr>
      </p:pic>
    </p:spTree>
    <p:extLst>
      <p:ext uri="{BB962C8B-B14F-4D97-AF65-F5344CB8AC3E}">
        <p14:creationId xmlns:p14="http://schemas.microsoft.com/office/powerpoint/2010/main" val="1407982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MYP </a:t>
            </a:r>
            <a:r>
              <a:rPr lang="en-US" dirty="0" err="1" smtClean="0"/>
              <a:t>Programme</a:t>
            </a:r>
            <a:r>
              <a:rPr lang="en-US" dirty="0" smtClean="0"/>
              <a:t> in Action </a:t>
            </a:r>
            <a:endParaRPr lang="en-US" dirty="0"/>
          </a:p>
        </p:txBody>
      </p:sp>
      <p:sp>
        <p:nvSpPr>
          <p:cNvPr id="3" name="Content Placeholder 2"/>
          <p:cNvSpPr>
            <a:spLocks noGrp="1"/>
          </p:cNvSpPr>
          <p:nvPr>
            <p:ph idx="1"/>
          </p:nvPr>
        </p:nvSpPr>
        <p:spPr>
          <a:xfrm>
            <a:off x="748146" y="2424545"/>
            <a:ext cx="10571018" cy="3595255"/>
          </a:xfrm>
        </p:spPr>
        <p:txBody>
          <a:bodyPr>
            <a:normAutofit fontScale="85000" lnSpcReduction="10000"/>
          </a:bodyPr>
          <a:lstStyle/>
          <a:p>
            <a:r>
              <a:rPr lang="en-US" altLang="en-US" sz="2800" dirty="0" smtClean="0">
                <a:cs typeface="Times New Roman" panose="02020603050405020304" pitchFamily="18" charset="0"/>
              </a:rPr>
              <a:t>The goal of IB </a:t>
            </a:r>
            <a:r>
              <a:rPr lang="en-US" altLang="en-US" sz="2800" dirty="0">
                <a:cs typeface="Times New Roman" panose="02020603050405020304" pitchFamily="18" charset="0"/>
              </a:rPr>
              <a:t>is to develop internationally minded students who, recognizing their common humanity and shared guardianship of the planet, help to create a better and more peaceful world. </a:t>
            </a:r>
            <a:endParaRPr lang="en-US" altLang="en-US" sz="2800" dirty="0" smtClean="0">
              <a:cs typeface="Times New Roman" panose="02020603050405020304" pitchFamily="18" charset="0"/>
            </a:endParaRPr>
          </a:p>
          <a:p>
            <a:r>
              <a:rPr lang="en-US" sz="2800" dirty="0" smtClean="0"/>
              <a:t>As </a:t>
            </a:r>
            <a:r>
              <a:rPr lang="en-US" sz="2800" dirty="0"/>
              <a:t>part of MYP we will be required to perform some form of community service as a cluster.</a:t>
            </a:r>
          </a:p>
          <a:p>
            <a:r>
              <a:rPr lang="en-US" sz="2800" dirty="0"/>
              <a:t>All </a:t>
            </a:r>
            <a:r>
              <a:rPr lang="en-US" sz="2800" dirty="0" smtClean="0"/>
              <a:t>students </a:t>
            </a:r>
            <a:r>
              <a:rPr lang="en-US" sz="2800" dirty="0"/>
              <a:t>will be involved in the service activity, so please encourage your child to make it meaningful by fully engaging and contributing.</a:t>
            </a:r>
          </a:p>
          <a:p>
            <a:r>
              <a:rPr lang="en-US" sz="2800" dirty="0"/>
              <a:t>We are open to ideas and suggestions!</a:t>
            </a:r>
          </a:p>
          <a:p>
            <a:endParaRPr lang="en-US" dirty="0"/>
          </a:p>
        </p:txBody>
      </p:sp>
      <p:pic>
        <p:nvPicPr>
          <p:cNvPr id="4" name="Picture 3"/>
          <p:cNvPicPr>
            <a:picLocks noChangeAspect="1"/>
          </p:cNvPicPr>
          <p:nvPr/>
        </p:nvPicPr>
        <p:blipFill>
          <a:blip r:embed="rId3"/>
          <a:stretch>
            <a:fillRect/>
          </a:stretch>
        </p:blipFill>
        <p:spPr>
          <a:xfrm>
            <a:off x="8047781" y="5452823"/>
            <a:ext cx="3737172" cy="1133954"/>
          </a:xfrm>
          <a:prstGeom prst="rect">
            <a:avLst/>
          </a:prstGeom>
        </p:spPr>
      </p:pic>
    </p:spTree>
    <p:extLst>
      <p:ext uri="{BB962C8B-B14F-4D97-AF65-F5344CB8AC3E}">
        <p14:creationId xmlns:p14="http://schemas.microsoft.com/office/powerpoint/2010/main" val="1800740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System and Policies</a:t>
            </a:r>
            <a:endParaRPr lang="en-US" dirty="0"/>
          </a:p>
        </p:txBody>
      </p:sp>
      <p:sp>
        <p:nvSpPr>
          <p:cNvPr id="3" name="Content Placeholder 2"/>
          <p:cNvSpPr>
            <a:spLocks noGrp="1"/>
          </p:cNvSpPr>
          <p:nvPr>
            <p:ph idx="1"/>
          </p:nvPr>
        </p:nvSpPr>
        <p:spPr>
          <a:xfrm>
            <a:off x="820996" y="2266208"/>
            <a:ext cx="9902421" cy="2756622"/>
          </a:xfrm>
        </p:spPr>
        <p:txBody>
          <a:bodyPr numCol="2">
            <a:normAutofit fontScale="62500" lnSpcReduction="20000"/>
          </a:bodyPr>
          <a:lstStyle/>
          <a:p>
            <a:r>
              <a:rPr lang="en-US" sz="5100" dirty="0"/>
              <a:t>Homework: 5-20 points</a:t>
            </a:r>
          </a:p>
          <a:p>
            <a:r>
              <a:rPr lang="en-US" sz="5100" dirty="0"/>
              <a:t>Classwork: 5-100 points</a:t>
            </a:r>
          </a:p>
          <a:p>
            <a:r>
              <a:rPr lang="en-US" sz="5100" dirty="0"/>
              <a:t>Quizzes: 25-100 </a:t>
            </a:r>
            <a:r>
              <a:rPr lang="en-US" sz="5100" dirty="0" smtClean="0"/>
              <a:t>points</a:t>
            </a:r>
            <a:endParaRPr lang="en-US" sz="5100" dirty="0"/>
          </a:p>
          <a:p>
            <a:r>
              <a:rPr lang="en-US" sz="5100" dirty="0"/>
              <a:t>Projects/Tests: 50-200 points</a:t>
            </a:r>
          </a:p>
          <a:p>
            <a:r>
              <a:rPr lang="en-US" sz="5100" dirty="0"/>
              <a:t>IB Grade: 0-8 (weighted at 0)</a:t>
            </a:r>
          </a:p>
          <a:p>
            <a:r>
              <a:rPr lang="en-US" sz="5100" dirty="0"/>
              <a:t>Objective Testing: 0-100 points (weighted at 0</a:t>
            </a:r>
            <a:r>
              <a:rPr lang="en-US" sz="5100" dirty="0" smtClean="0"/>
              <a:t>)</a:t>
            </a:r>
          </a:p>
          <a:p>
            <a:endParaRPr lang="en-US" sz="1900" dirty="0"/>
          </a:p>
          <a:p>
            <a:pPr marL="0" indent="0">
              <a:buNone/>
            </a:pPr>
            <a:endParaRPr lang="en-US" dirty="0"/>
          </a:p>
        </p:txBody>
      </p:sp>
      <p:pic>
        <p:nvPicPr>
          <p:cNvPr id="4" name="Picture 3"/>
          <p:cNvPicPr>
            <a:picLocks noChangeAspect="1"/>
          </p:cNvPicPr>
          <p:nvPr/>
        </p:nvPicPr>
        <p:blipFill>
          <a:blip r:embed="rId3"/>
          <a:stretch>
            <a:fillRect/>
          </a:stretch>
        </p:blipFill>
        <p:spPr>
          <a:xfrm>
            <a:off x="10205180" y="2272145"/>
            <a:ext cx="1666001" cy="1427451"/>
          </a:xfrm>
          <a:prstGeom prst="rect">
            <a:avLst/>
          </a:prstGeom>
        </p:spPr>
      </p:pic>
      <p:sp>
        <p:nvSpPr>
          <p:cNvPr id="6" name="Rectangle 5"/>
          <p:cNvSpPr/>
          <p:nvPr/>
        </p:nvSpPr>
        <p:spPr>
          <a:xfrm>
            <a:off x="904126" y="5127047"/>
            <a:ext cx="10664420" cy="836126"/>
          </a:xfrm>
          <a:prstGeom prst="rect">
            <a:avLst/>
          </a:prstGeom>
        </p:spPr>
        <p:txBody>
          <a:bodyPr wrap="square">
            <a:spAutoFit/>
          </a:bodyPr>
          <a:lstStyle/>
          <a:p>
            <a:pPr marL="342900" lvl="0" indent="-342900">
              <a:spcBef>
                <a:spcPts val="1000"/>
              </a:spcBef>
              <a:buClr>
                <a:srgbClr val="B31166"/>
              </a:buClr>
              <a:buSzPct val="80000"/>
              <a:buFont typeface="Wingdings 3" charset="2"/>
              <a:buChar char=""/>
            </a:pPr>
            <a:r>
              <a:rPr lang="en-US" sz="2000" dirty="0" smtClean="0">
                <a:solidFill>
                  <a:prstClr val="black">
                    <a:lumMod val="75000"/>
                    <a:lumOff val="25000"/>
                  </a:prstClr>
                </a:solidFill>
              </a:rPr>
              <a:t>Students </a:t>
            </a:r>
            <a:r>
              <a:rPr lang="en-US" sz="2000" dirty="0">
                <a:solidFill>
                  <a:prstClr val="black">
                    <a:lumMod val="75000"/>
                    <a:lumOff val="25000"/>
                  </a:prstClr>
                </a:solidFill>
              </a:rPr>
              <a:t>can retest if they score less than 80% in MS course for up to a 80%</a:t>
            </a:r>
          </a:p>
          <a:p>
            <a:pPr marL="342900" lvl="0" indent="-342900">
              <a:spcBef>
                <a:spcPts val="1000"/>
              </a:spcBef>
              <a:buClr>
                <a:srgbClr val="B31166"/>
              </a:buClr>
              <a:buSzPct val="80000"/>
              <a:buFont typeface="Wingdings 3" charset="2"/>
              <a:buChar char=""/>
            </a:pPr>
            <a:r>
              <a:rPr lang="en-US" sz="2000" dirty="0">
                <a:solidFill>
                  <a:prstClr val="black">
                    <a:lumMod val="75000"/>
                    <a:lumOff val="25000"/>
                  </a:prstClr>
                </a:solidFill>
              </a:rPr>
              <a:t>They will have one week to complete the retest. </a:t>
            </a:r>
          </a:p>
        </p:txBody>
      </p:sp>
    </p:spTree>
    <p:extLst>
      <p:ext uri="{BB962C8B-B14F-4D97-AF65-F5344CB8AC3E}">
        <p14:creationId xmlns:p14="http://schemas.microsoft.com/office/powerpoint/2010/main" val="198987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Criteria and Grade Report</a:t>
            </a:r>
            <a:endParaRPr lang="en-US" dirty="0"/>
          </a:p>
        </p:txBody>
      </p:sp>
      <p:sp>
        <p:nvSpPr>
          <p:cNvPr id="3" name="Content Placeholder 2"/>
          <p:cNvSpPr>
            <a:spLocks noGrp="1"/>
          </p:cNvSpPr>
          <p:nvPr>
            <p:ph idx="1"/>
          </p:nvPr>
        </p:nvSpPr>
        <p:spPr>
          <a:xfrm>
            <a:off x="1154954" y="2603500"/>
            <a:ext cx="10302755" cy="3416300"/>
          </a:xfrm>
        </p:spPr>
        <p:txBody>
          <a:bodyPr/>
          <a:lstStyle/>
          <a:p>
            <a:r>
              <a:rPr lang="en-US" sz="2800" dirty="0" smtClean="0"/>
              <a:t>An IB rubric will be assigned to IB projects and activities</a:t>
            </a:r>
          </a:p>
          <a:p>
            <a:r>
              <a:rPr lang="en-US" sz="2800" dirty="0" smtClean="0"/>
              <a:t>Each subject has four assigned IB criteria</a:t>
            </a:r>
          </a:p>
          <a:p>
            <a:r>
              <a:rPr lang="en-US" sz="2800" dirty="0" smtClean="0"/>
              <a:t>Each subject will report out grades using the four criteria rubrics </a:t>
            </a:r>
          </a:p>
          <a:p>
            <a:r>
              <a:rPr lang="en-US" sz="2800" dirty="0" smtClean="0"/>
              <a:t>Rubrics will be sent home and the IB grade will be posted on </a:t>
            </a:r>
            <a:r>
              <a:rPr lang="en-US" sz="2800" dirty="0" err="1" smtClean="0"/>
              <a:t>Gradespeed</a:t>
            </a:r>
            <a:r>
              <a:rPr lang="en-US" sz="2800" dirty="0" smtClean="0"/>
              <a:t> (Parent- Connect)</a:t>
            </a:r>
          </a:p>
          <a:p>
            <a:pPr marL="0" indent="0">
              <a:buNone/>
            </a:pPr>
            <a:endParaRPr lang="en-US" dirty="0"/>
          </a:p>
        </p:txBody>
      </p:sp>
      <p:pic>
        <p:nvPicPr>
          <p:cNvPr id="4" name="Picture 3"/>
          <p:cNvPicPr>
            <a:picLocks noChangeAspect="1"/>
          </p:cNvPicPr>
          <p:nvPr/>
        </p:nvPicPr>
        <p:blipFill>
          <a:blip r:embed="rId3"/>
          <a:stretch>
            <a:fillRect/>
          </a:stretch>
        </p:blipFill>
        <p:spPr>
          <a:xfrm>
            <a:off x="255743" y="5333999"/>
            <a:ext cx="1164394" cy="1137780"/>
          </a:xfrm>
          <a:prstGeom prst="rect">
            <a:avLst/>
          </a:prstGeom>
        </p:spPr>
      </p:pic>
    </p:spTree>
    <p:extLst>
      <p:ext uri="{BB962C8B-B14F-4D97-AF65-F5344CB8AC3E}">
        <p14:creationId xmlns:p14="http://schemas.microsoft.com/office/powerpoint/2010/main" val="209673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Work Policies </a:t>
            </a:r>
            <a:endParaRPr lang="en-US" dirty="0"/>
          </a:p>
        </p:txBody>
      </p:sp>
      <p:sp>
        <p:nvSpPr>
          <p:cNvPr id="3" name="Content Placeholder 2"/>
          <p:cNvSpPr>
            <a:spLocks noGrp="1"/>
          </p:cNvSpPr>
          <p:nvPr>
            <p:ph idx="1"/>
          </p:nvPr>
        </p:nvSpPr>
        <p:spPr>
          <a:xfrm>
            <a:off x="1154954" y="2603500"/>
            <a:ext cx="9651591" cy="3416300"/>
          </a:xfrm>
        </p:spPr>
        <p:txBody>
          <a:bodyPr>
            <a:normAutofit fontScale="92500" lnSpcReduction="10000"/>
          </a:bodyPr>
          <a:lstStyle/>
          <a:p>
            <a:r>
              <a:rPr lang="en-US" sz="2800" dirty="0"/>
              <a:t>Work that is not completed by the start of class.</a:t>
            </a:r>
          </a:p>
          <a:p>
            <a:r>
              <a:rPr lang="en-US" sz="2800" dirty="0"/>
              <a:t>Will be accepted for 5 calendar days after due date.</a:t>
            </a:r>
          </a:p>
          <a:p>
            <a:endParaRPr lang="en-US" sz="2800" dirty="0"/>
          </a:p>
          <a:p>
            <a:r>
              <a:rPr lang="en-US" sz="2800" dirty="0"/>
              <a:t>Days Late..</a:t>
            </a:r>
          </a:p>
          <a:p>
            <a:pPr lvl="1"/>
            <a:r>
              <a:rPr lang="en-US" sz="2400" dirty="0"/>
              <a:t>Day 1: 20% penalty</a:t>
            </a:r>
          </a:p>
          <a:p>
            <a:pPr lvl="1"/>
            <a:r>
              <a:rPr lang="en-US" sz="2400" dirty="0"/>
              <a:t>Day 2: 30% penalty</a:t>
            </a:r>
          </a:p>
          <a:p>
            <a:pPr lvl="1"/>
            <a:r>
              <a:rPr lang="en-US" sz="2400" dirty="0"/>
              <a:t>Day 3-5: 50% penalty</a:t>
            </a:r>
          </a:p>
          <a:p>
            <a:endParaRPr lang="en-US" dirty="0"/>
          </a:p>
        </p:txBody>
      </p:sp>
      <p:pic>
        <p:nvPicPr>
          <p:cNvPr id="4" name="Picture 3"/>
          <p:cNvPicPr>
            <a:picLocks noChangeAspect="1"/>
          </p:cNvPicPr>
          <p:nvPr/>
        </p:nvPicPr>
        <p:blipFill>
          <a:blip r:embed="rId3"/>
          <a:stretch>
            <a:fillRect/>
          </a:stretch>
        </p:blipFill>
        <p:spPr>
          <a:xfrm>
            <a:off x="8089323" y="4311650"/>
            <a:ext cx="2857500" cy="1924050"/>
          </a:xfrm>
          <a:prstGeom prst="rect">
            <a:avLst/>
          </a:prstGeom>
        </p:spPr>
      </p:pic>
    </p:spTree>
    <p:extLst>
      <p:ext uri="{BB962C8B-B14F-4D97-AF65-F5344CB8AC3E}">
        <p14:creationId xmlns:p14="http://schemas.microsoft.com/office/powerpoint/2010/main" val="1858257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Make-Up Work Policy </a:t>
            </a:r>
            <a:endParaRPr lang="en-US" dirty="0"/>
          </a:p>
        </p:txBody>
      </p:sp>
      <p:sp>
        <p:nvSpPr>
          <p:cNvPr id="3" name="Content Placeholder 2"/>
          <p:cNvSpPr>
            <a:spLocks noGrp="1"/>
          </p:cNvSpPr>
          <p:nvPr>
            <p:ph idx="1"/>
          </p:nvPr>
        </p:nvSpPr>
        <p:spPr>
          <a:xfrm>
            <a:off x="564235" y="2355273"/>
            <a:ext cx="11295256" cy="2826327"/>
          </a:xfrm>
        </p:spPr>
        <p:txBody>
          <a:bodyPr>
            <a:noAutofit/>
          </a:bodyPr>
          <a:lstStyle/>
          <a:p>
            <a:r>
              <a:rPr lang="en-US" sz="2400" dirty="0" smtClean="0"/>
              <a:t>Students who are absent will be given the opportunity to make up missing assignments.</a:t>
            </a:r>
          </a:p>
          <a:p>
            <a:r>
              <a:rPr lang="en-US" sz="2400" dirty="0" smtClean="0"/>
              <a:t>The number of days afforded for make-up work will be equal to the number of days absent. </a:t>
            </a:r>
          </a:p>
          <a:p>
            <a:r>
              <a:rPr lang="en-US" sz="2400" dirty="0" smtClean="0"/>
              <a:t>Student is responsible for obtaining and submitting missed assignments. </a:t>
            </a:r>
          </a:p>
          <a:p>
            <a:r>
              <a:rPr lang="en-US" sz="2400" dirty="0" smtClean="0"/>
              <a:t>Contact the Cluster leader if a student is out for multiple days. </a:t>
            </a:r>
            <a:endParaRPr lang="en-US" sz="2400" dirty="0"/>
          </a:p>
        </p:txBody>
      </p:sp>
      <p:pic>
        <p:nvPicPr>
          <p:cNvPr id="4" name="Picture 3"/>
          <p:cNvPicPr>
            <a:picLocks noChangeAspect="1"/>
          </p:cNvPicPr>
          <p:nvPr/>
        </p:nvPicPr>
        <p:blipFill>
          <a:blip r:embed="rId3"/>
          <a:stretch>
            <a:fillRect/>
          </a:stretch>
        </p:blipFill>
        <p:spPr>
          <a:xfrm>
            <a:off x="5019494" y="5056909"/>
            <a:ext cx="1801091" cy="1801091"/>
          </a:xfrm>
          <a:prstGeom prst="rect">
            <a:avLst/>
          </a:prstGeom>
        </p:spPr>
      </p:pic>
    </p:spTree>
    <p:extLst>
      <p:ext uri="{BB962C8B-B14F-4D97-AF65-F5344CB8AC3E}">
        <p14:creationId xmlns:p14="http://schemas.microsoft.com/office/powerpoint/2010/main" val="392013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Schedule and Policies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1725652"/>
              </p:ext>
            </p:extLst>
          </p:nvPr>
        </p:nvGraphicFramePr>
        <p:xfrm>
          <a:off x="1599046" y="4640119"/>
          <a:ext cx="8824914" cy="1854200"/>
        </p:xfrm>
        <a:graphic>
          <a:graphicData uri="http://schemas.openxmlformats.org/drawingml/2006/table">
            <a:tbl>
              <a:tblPr firstRow="1" bandRow="1">
                <a:tableStyleId>{5C22544A-7EE6-4342-B048-85BDC9FD1C3A}</a:tableStyleId>
              </a:tblPr>
              <a:tblGrid>
                <a:gridCol w="2941638"/>
                <a:gridCol w="2941638"/>
                <a:gridCol w="2941638"/>
              </a:tblGrid>
              <a:tr h="370840">
                <a:tc>
                  <a:txBody>
                    <a:bodyPr/>
                    <a:lstStyle/>
                    <a:p>
                      <a:r>
                        <a:rPr lang="en-US" dirty="0" smtClean="0"/>
                        <a:t>Teacher</a:t>
                      </a:r>
                      <a:endParaRPr lang="en-US" dirty="0"/>
                    </a:p>
                  </a:txBody>
                  <a:tcPr/>
                </a:tc>
                <a:tc>
                  <a:txBody>
                    <a:bodyPr/>
                    <a:lstStyle/>
                    <a:p>
                      <a:r>
                        <a:rPr lang="en-US" dirty="0" smtClean="0"/>
                        <a:t>Subject</a:t>
                      </a:r>
                      <a:endParaRPr lang="en-US" dirty="0"/>
                    </a:p>
                  </a:txBody>
                  <a:tcPr/>
                </a:tc>
                <a:tc>
                  <a:txBody>
                    <a:bodyPr/>
                    <a:lstStyle/>
                    <a:p>
                      <a:r>
                        <a:rPr lang="en-US" dirty="0" smtClean="0"/>
                        <a:t>Day of the Week/Time</a:t>
                      </a:r>
                      <a:endParaRPr lang="en-US" dirty="0"/>
                    </a:p>
                  </a:txBody>
                  <a:tcPr/>
                </a:tc>
              </a:tr>
              <a:tr h="370840">
                <a:tc>
                  <a:txBody>
                    <a:bodyPr/>
                    <a:lstStyle/>
                    <a:p>
                      <a:r>
                        <a:rPr lang="en-US" dirty="0" smtClean="0"/>
                        <a:t>Mrs. Dean </a:t>
                      </a:r>
                      <a:endParaRPr lang="en-US" dirty="0"/>
                    </a:p>
                  </a:txBody>
                  <a:tcPr/>
                </a:tc>
                <a:tc>
                  <a:txBody>
                    <a:bodyPr/>
                    <a:lstStyle/>
                    <a:p>
                      <a:r>
                        <a:rPr lang="en-US" dirty="0" smtClean="0"/>
                        <a:t>WCS</a:t>
                      </a:r>
                      <a:endParaRPr lang="en-US" dirty="0"/>
                    </a:p>
                  </a:txBody>
                  <a:tcPr/>
                </a:tc>
                <a:tc>
                  <a:txBody>
                    <a:bodyPr/>
                    <a:lstStyle/>
                    <a:p>
                      <a:r>
                        <a:rPr lang="en-US" dirty="0" smtClean="0"/>
                        <a:t>Mondays, 3:30-4:15</a:t>
                      </a:r>
                      <a:endParaRPr lang="en-US" dirty="0"/>
                    </a:p>
                  </a:txBody>
                  <a:tcPr/>
                </a:tc>
              </a:tr>
              <a:tr h="370840">
                <a:tc>
                  <a:txBody>
                    <a:bodyPr/>
                    <a:lstStyle/>
                    <a:p>
                      <a:r>
                        <a:rPr lang="en-US" dirty="0" smtClean="0"/>
                        <a:t>Mrs. Krafft</a:t>
                      </a:r>
                      <a:endParaRPr lang="en-US" dirty="0"/>
                    </a:p>
                  </a:txBody>
                  <a:tcPr/>
                </a:tc>
                <a:tc>
                  <a:txBody>
                    <a:bodyPr/>
                    <a:lstStyle/>
                    <a:p>
                      <a:r>
                        <a:rPr lang="en-US" dirty="0" smtClean="0"/>
                        <a:t>Math</a:t>
                      </a:r>
                      <a:endParaRPr lang="en-US" dirty="0"/>
                    </a:p>
                  </a:txBody>
                  <a:tcPr/>
                </a:tc>
                <a:tc>
                  <a:txBody>
                    <a:bodyPr/>
                    <a:lstStyle/>
                    <a:p>
                      <a:r>
                        <a:rPr lang="en-US" dirty="0" smtClean="0"/>
                        <a:t>Tuesdays, 3:30-4:15</a:t>
                      </a:r>
                    </a:p>
                  </a:txBody>
                  <a:tcPr/>
                </a:tc>
              </a:tr>
              <a:tr h="370840">
                <a:tc>
                  <a:txBody>
                    <a:bodyPr/>
                    <a:lstStyle/>
                    <a:p>
                      <a:r>
                        <a:rPr lang="en-US" dirty="0" smtClean="0"/>
                        <a:t>Mr. Satterwhite</a:t>
                      </a:r>
                      <a:endParaRPr lang="en-US" dirty="0"/>
                    </a:p>
                  </a:txBody>
                  <a:tcPr/>
                </a:tc>
                <a:tc>
                  <a:txBody>
                    <a:bodyPr/>
                    <a:lstStyle/>
                    <a:p>
                      <a:r>
                        <a:rPr lang="en-US" dirty="0" smtClean="0"/>
                        <a:t>Science</a:t>
                      </a:r>
                      <a:endParaRPr lang="en-US" dirty="0"/>
                    </a:p>
                  </a:txBody>
                  <a:tcPr/>
                </a:tc>
                <a:tc>
                  <a:txBody>
                    <a:bodyPr/>
                    <a:lstStyle/>
                    <a:p>
                      <a:r>
                        <a:rPr lang="en-US" dirty="0" smtClean="0"/>
                        <a:t>Wednesdays, 3:30-4:15</a:t>
                      </a:r>
                      <a:endParaRPr lang="en-US" dirty="0"/>
                    </a:p>
                  </a:txBody>
                  <a:tcPr/>
                </a:tc>
              </a:tr>
              <a:tr h="370840">
                <a:tc>
                  <a:txBody>
                    <a:bodyPr/>
                    <a:lstStyle/>
                    <a:p>
                      <a:r>
                        <a:rPr lang="en-US" dirty="0" smtClean="0"/>
                        <a:t>Ms. Askew/Chambers</a:t>
                      </a:r>
                      <a:endParaRPr lang="en-US" dirty="0"/>
                    </a:p>
                  </a:txBody>
                  <a:tcPr/>
                </a:tc>
                <a:tc>
                  <a:txBody>
                    <a:bodyPr/>
                    <a:lstStyle/>
                    <a:p>
                      <a:r>
                        <a:rPr lang="en-US" dirty="0" smtClean="0"/>
                        <a:t>Literacy</a:t>
                      </a:r>
                      <a:endParaRPr lang="en-US" dirty="0"/>
                    </a:p>
                  </a:txBody>
                  <a:tcPr/>
                </a:tc>
                <a:tc>
                  <a:txBody>
                    <a:bodyPr/>
                    <a:lstStyle/>
                    <a:p>
                      <a:r>
                        <a:rPr lang="en-US" dirty="0" smtClean="0"/>
                        <a:t>Thursdays, 3:30-4:15</a:t>
                      </a:r>
                      <a:endParaRPr lang="en-US" dirty="0"/>
                    </a:p>
                  </a:txBody>
                  <a:tcPr/>
                </a:tc>
              </a:tr>
            </a:tbl>
          </a:graphicData>
        </a:graphic>
      </p:graphicFrame>
      <p:sp>
        <p:nvSpPr>
          <p:cNvPr id="5" name="TextBox 4"/>
          <p:cNvSpPr txBox="1"/>
          <p:nvPr/>
        </p:nvSpPr>
        <p:spPr>
          <a:xfrm>
            <a:off x="817418" y="2341418"/>
            <a:ext cx="9496997" cy="2195473"/>
          </a:xfrm>
          <a:prstGeom prst="rect">
            <a:avLst/>
          </a:prstGeom>
          <a:noFill/>
        </p:spPr>
        <p:txBody>
          <a:bodyPr wrap="square" rtlCol="0">
            <a:spAutoFit/>
          </a:bodyPr>
          <a:lstStyle/>
          <a:p>
            <a:pPr marL="342900" lvl="0" indent="-342900">
              <a:spcBef>
                <a:spcPts val="1000"/>
              </a:spcBef>
              <a:buClr>
                <a:srgbClr val="B31166"/>
              </a:buClr>
              <a:buSzPct val="80000"/>
              <a:buFont typeface="Wingdings 3" charset="2"/>
              <a:buChar char=""/>
            </a:pPr>
            <a:r>
              <a:rPr lang="en-US" sz="2400" dirty="0" smtClean="0">
                <a:solidFill>
                  <a:prstClr val="black">
                    <a:lumMod val="75000"/>
                    <a:lumOff val="25000"/>
                  </a:prstClr>
                </a:solidFill>
              </a:rPr>
              <a:t>Students in need of intervention will be identified based data from assessed curriculum.</a:t>
            </a:r>
          </a:p>
          <a:p>
            <a:pPr marL="342900" lvl="0" indent="-342900">
              <a:spcBef>
                <a:spcPts val="1000"/>
              </a:spcBef>
              <a:buClr>
                <a:srgbClr val="B31166"/>
              </a:buClr>
              <a:buSzPct val="80000"/>
              <a:buFont typeface="Wingdings 3" charset="2"/>
              <a:buChar char=""/>
            </a:pPr>
            <a:r>
              <a:rPr lang="en-US" sz="2400" dirty="0" smtClean="0">
                <a:solidFill>
                  <a:prstClr val="black">
                    <a:lumMod val="75000"/>
                    <a:lumOff val="25000"/>
                  </a:prstClr>
                </a:solidFill>
              </a:rPr>
              <a:t>Parents will be notified if a student has been requested to attend intervention.</a:t>
            </a:r>
          </a:p>
          <a:p>
            <a:pPr marL="342900" lvl="0" indent="-342900">
              <a:spcBef>
                <a:spcPts val="1000"/>
              </a:spcBef>
              <a:buClr>
                <a:srgbClr val="B31166"/>
              </a:buClr>
              <a:buSzPct val="80000"/>
              <a:buFont typeface="Wingdings 3" charset="2"/>
              <a:buChar char=""/>
            </a:pPr>
            <a:r>
              <a:rPr lang="en-US" sz="2400" dirty="0" smtClean="0">
                <a:solidFill>
                  <a:prstClr val="black">
                    <a:lumMod val="75000"/>
                    <a:lumOff val="25000"/>
                  </a:prstClr>
                </a:solidFill>
              </a:rPr>
              <a:t>Students should be on time and ready to work! </a:t>
            </a:r>
            <a:endParaRPr lang="en-US" sz="2400" dirty="0">
              <a:solidFill>
                <a:prstClr val="black">
                  <a:lumMod val="75000"/>
                  <a:lumOff val="25000"/>
                </a:prstClr>
              </a:solidFill>
            </a:endParaRPr>
          </a:p>
        </p:txBody>
      </p:sp>
      <p:pic>
        <p:nvPicPr>
          <p:cNvPr id="6" name="Picture 5"/>
          <p:cNvPicPr>
            <a:picLocks noChangeAspect="1"/>
          </p:cNvPicPr>
          <p:nvPr/>
        </p:nvPicPr>
        <p:blipFill>
          <a:blip r:embed="rId3"/>
          <a:stretch>
            <a:fillRect/>
          </a:stretch>
        </p:blipFill>
        <p:spPr>
          <a:xfrm>
            <a:off x="10314415" y="2341418"/>
            <a:ext cx="1435105" cy="1662112"/>
          </a:xfrm>
          <a:prstGeom prst="rect">
            <a:avLst/>
          </a:prstGeom>
        </p:spPr>
      </p:pic>
    </p:spTree>
    <p:extLst>
      <p:ext uri="{BB962C8B-B14F-4D97-AF65-F5344CB8AC3E}">
        <p14:creationId xmlns:p14="http://schemas.microsoft.com/office/powerpoint/2010/main" val="139252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3222</TotalTime>
  <Words>1588</Words>
  <Application>Microsoft Office PowerPoint</Application>
  <PresentationFormat>Widescreen</PresentationFormat>
  <Paragraphs>314</Paragraphs>
  <Slides>24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メイリオ</vt:lpstr>
      <vt:lpstr>Arial</vt:lpstr>
      <vt:lpstr>Calibri</vt:lpstr>
      <vt:lpstr>Century Gothic</vt:lpstr>
      <vt:lpstr>Symbol</vt:lpstr>
      <vt:lpstr>Tahoma</vt:lpstr>
      <vt:lpstr>Times New Roman</vt:lpstr>
      <vt:lpstr>Wingdings</vt:lpstr>
      <vt:lpstr>Wingdings 3</vt:lpstr>
      <vt:lpstr>Ion Boardroom</vt:lpstr>
      <vt:lpstr>Welcome to Cluster 6M</vt:lpstr>
      <vt:lpstr>We are so excited to have your child in our Cluster! </vt:lpstr>
      <vt:lpstr>Cluster Goals and Expectations </vt:lpstr>
      <vt:lpstr>IB MYP Programme in Action </vt:lpstr>
      <vt:lpstr>Grading System and Policies</vt:lpstr>
      <vt:lpstr>IB Criteria and Grade Report</vt:lpstr>
      <vt:lpstr>Late Work Policies </vt:lpstr>
      <vt:lpstr>Make-Up Work Policy </vt:lpstr>
      <vt:lpstr>Intervention Schedule and Policies </vt:lpstr>
      <vt:lpstr>Academic Honesty Policy</vt:lpstr>
      <vt:lpstr>The HUB </vt:lpstr>
      <vt:lpstr>BYOD Policies </vt:lpstr>
      <vt:lpstr>Responsibility Marks</vt:lpstr>
      <vt:lpstr>Planner Checks</vt:lpstr>
      <vt:lpstr>Planner Check Rubric </vt:lpstr>
      <vt:lpstr>MATH</vt:lpstr>
      <vt:lpstr>LANGUAGE AND LITERATURE </vt:lpstr>
      <vt:lpstr>Language and Literature</vt:lpstr>
      <vt:lpstr>SCIENCE </vt:lpstr>
      <vt:lpstr>SCIENCE </vt:lpstr>
      <vt:lpstr>SCIENCE </vt:lpstr>
      <vt:lpstr>INDIVIDUALS AND SOCIETIES </vt:lpstr>
      <vt:lpstr>Cluster Needs</vt:lpstr>
      <vt:lpstr>Thank you for coming!</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Cluster ___</dc:title>
  <dc:creator>Keenan, Kathleen R</dc:creator>
  <cp:lastModifiedBy>Satterwhite, Kirk T</cp:lastModifiedBy>
  <cp:revision>50</cp:revision>
  <cp:lastPrinted>2015-09-01T12:11:02Z</cp:lastPrinted>
  <dcterms:created xsi:type="dcterms:W3CDTF">2015-08-26T13:36:32Z</dcterms:created>
  <dcterms:modified xsi:type="dcterms:W3CDTF">2015-09-01T20:48:01Z</dcterms:modified>
</cp:coreProperties>
</file>